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86" r:id="rId1"/>
    <p:sldMasterId id="2147486795" r:id="rId2"/>
    <p:sldMasterId id="2147486985" r:id="rId3"/>
  </p:sldMasterIdLst>
  <p:notesMasterIdLst>
    <p:notesMasterId r:id="rId76"/>
  </p:notesMasterIdLst>
  <p:sldIdLst>
    <p:sldId id="368" r:id="rId4"/>
    <p:sldId id="369" r:id="rId5"/>
    <p:sldId id="298" r:id="rId6"/>
    <p:sldId id="303" r:id="rId7"/>
    <p:sldId id="301" r:id="rId8"/>
    <p:sldId id="300" r:id="rId9"/>
    <p:sldId id="374" r:id="rId10"/>
    <p:sldId id="308" r:id="rId11"/>
    <p:sldId id="375" r:id="rId12"/>
    <p:sldId id="307" r:id="rId13"/>
    <p:sldId id="304" r:id="rId14"/>
    <p:sldId id="305" r:id="rId15"/>
    <p:sldId id="309" r:id="rId16"/>
    <p:sldId id="371" r:id="rId17"/>
    <p:sldId id="372" r:id="rId18"/>
    <p:sldId id="373" r:id="rId19"/>
    <p:sldId id="313" r:id="rId20"/>
    <p:sldId id="315" r:id="rId21"/>
    <p:sldId id="316" r:id="rId22"/>
    <p:sldId id="317" r:id="rId23"/>
    <p:sldId id="376" r:id="rId24"/>
    <p:sldId id="381" r:id="rId25"/>
    <p:sldId id="379" r:id="rId26"/>
    <p:sldId id="378" r:id="rId27"/>
    <p:sldId id="377" r:id="rId28"/>
    <p:sldId id="382" r:id="rId29"/>
    <p:sldId id="388" r:id="rId30"/>
    <p:sldId id="387" r:id="rId31"/>
    <p:sldId id="458" r:id="rId32"/>
    <p:sldId id="329" r:id="rId33"/>
    <p:sldId id="330" r:id="rId34"/>
    <p:sldId id="389" r:id="rId35"/>
    <p:sldId id="397" r:id="rId36"/>
    <p:sldId id="399" r:id="rId37"/>
    <p:sldId id="400" r:id="rId38"/>
    <p:sldId id="401" r:id="rId39"/>
    <p:sldId id="402" r:id="rId40"/>
    <p:sldId id="403" r:id="rId41"/>
    <p:sldId id="404" r:id="rId42"/>
    <p:sldId id="448" r:id="rId43"/>
    <p:sldId id="407" r:id="rId44"/>
    <p:sldId id="408" r:id="rId45"/>
    <p:sldId id="409" r:id="rId46"/>
    <p:sldId id="410" r:id="rId47"/>
    <p:sldId id="411" r:id="rId48"/>
    <p:sldId id="449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6" r:id="rId60"/>
    <p:sldId id="427" r:id="rId61"/>
    <p:sldId id="447" r:id="rId62"/>
    <p:sldId id="428" r:id="rId63"/>
    <p:sldId id="459" r:id="rId64"/>
    <p:sldId id="461" r:id="rId65"/>
    <p:sldId id="456" r:id="rId66"/>
    <p:sldId id="436" r:id="rId67"/>
    <p:sldId id="450" r:id="rId68"/>
    <p:sldId id="451" r:id="rId69"/>
    <p:sldId id="362" r:id="rId70"/>
    <p:sldId id="363" r:id="rId71"/>
    <p:sldId id="364" r:id="rId72"/>
    <p:sldId id="365" r:id="rId73"/>
    <p:sldId id="366" r:id="rId74"/>
    <p:sldId id="367" r:id="rId75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404AC8"/>
    <a:srgbClr val="4151C7"/>
    <a:srgbClr val="4057C8"/>
    <a:srgbClr val="FFD44B"/>
    <a:srgbClr val="3399FF"/>
    <a:srgbClr val="0033CC"/>
    <a:srgbClr val="CC9900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94838" autoAdjust="0"/>
  </p:normalViewPr>
  <p:slideViewPr>
    <p:cSldViewPr>
      <p:cViewPr>
        <p:scale>
          <a:sx n="100" d="100"/>
          <a:sy n="100" d="100"/>
        </p:scale>
        <p:origin x="-34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99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32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9993189162573E-4"/>
          <c:y val="0.15429464720858538"/>
          <c:w val="0.82631410519604109"/>
          <c:h val="0.750876384434464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19F33D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7976746545069873E-2"/>
                  <c:y val="0.13988770568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14082010211424E-2"/>
                  <c:y val="0.13482886479012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51395255599621E-2"/>
                  <c:y val="0.16701643705039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1418166.8</c:v>
                </c:pt>
                <c:pt idx="1">
                  <c:v>1397599.6</c:v>
                </c:pt>
                <c:pt idx="2">
                  <c:v>1595139.4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DAFC1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5047686272600778E-2"/>
                  <c:y val="-3.7835544529536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86892867139676E-2"/>
                  <c:y val="-7.1209865890051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47686272600778E-2"/>
                  <c:y val="-4.4143386186315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142384.6</c:v>
                </c:pt>
                <c:pt idx="1">
                  <c:v>132850.20000000001</c:v>
                </c:pt>
                <c:pt idx="2">
                  <c:v>158141.6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308"/>
        <c:shape val="cylinder"/>
        <c:axId val="246627712"/>
        <c:axId val="130761856"/>
        <c:axId val="0"/>
      </c:bar3DChart>
      <c:catAx>
        <c:axId val="24662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761856"/>
        <c:crosses val="autoZero"/>
        <c:auto val="1"/>
        <c:lblAlgn val="ctr"/>
        <c:lblOffset val="100"/>
        <c:noMultiLvlLbl val="0"/>
      </c:catAx>
      <c:valAx>
        <c:axId val="130761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662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44260782618361"/>
          <c:y val="0.35475161589137272"/>
          <c:w val="0.17775627532876728"/>
          <c:h val="0.3782308461442319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Структура администрирования налоговых и неналоговых доходов за 2021 год</a:t>
            </a:r>
          </a:p>
        </c:rich>
      </c:tx>
      <c:layout/>
      <c:overlay val="0"/>
    </c:title>
    <c:autoTitleDeleted val="0"/>
    <c:view3D>
      <c:rotX val="50"/>
      <c:rotY val="359"/>
      <c:depthPercent val="2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49452065914444"/>
          <c:w val="0.63532006415864684"/>
          <c:h val="0.853079325474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66700" h="520700"/>
              <a:bevelB w="762000" h="0"/>
              <a:contourClr>
                <a:srgbClr val="000000"/>
              </a:contourClr>
            </a:sp3d>
          </c:spPr>
          <c:explosion val="42"/>
          <c:dPt>
            <c:idx val="0"/>
            <c:bubble3D val="0"/>
            <c:spPr>
              <a:solidFill>
                <a:srgbClr val="E725BD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266700" h="520700"/>
                <a:bevelB w="762000" h="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17F53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266700" h="520700"/>
                <a:bevelB w="762000" h="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266700" h="520700"/>
                <a:bevelB w="762000" h="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266700" h="520700"/>
                <a:bevelB w="762000" h="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266700" h="520700"/>
                <a:bevelB w="76200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9360053951589386E-2"/>
                  <c:y val="-0.210209133516476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183264197713922E-2"/>
                  <c:y val="1.15792454787181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3129171006327E-2"/>
                  <c:y val="-2.1986807915250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164696915058934E-2"/>
                  <c:y val="-3.6222325349783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600954773637572E-2"/>
                  <c:y val="-4.99139768475363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УФНС России по РА</c:v>
                </c:pt>
                <c:pt idx="1">
                  <c:v>Комитет по управлению имуществом МО «Город Майкоп»</c:v>
                </c:pt>
                <c:pt idx="2">
                  <c:v>УФК по РА</c:v>
                </c:pt>
                <c:pt idx="3">
                  <c:v>Администрация МО «Город Майкоп»</c:v>
                </c:pt>
                <c:pt idx="4">
                  <c:v>Другие администраторы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89.1</c:v>
                </c:pt>
                <c:pt idx="1">
                  <c:v>7.1</c:v>
                </c:pt>
                <c:pt idx="2">
                  <c:v>1.9</c:v>
                </c:pt>
                <c:pt idx="3">
                  <c:v>0.7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258797511422185"/>
          <c:y val="0.15844792596801688"/>
          <c:w val="0.32815276562651891"/>
          <c:h val="0.7859797232345414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Исполнение бюджета за 2021 год</a:t>
            </a:r>
          </a:p>
        </c:rich>
      </c:tx>
      <c:layout>
        <c:manualLayout>
          <c:xMode val="edge"/>
          <c:yMode val="edge"/>
          <c:x val="0.2646914949351013"/>
          <c:y val="1.12383612168578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130489618372086"/>
          <c:y val="9.4725673108734504E-2"/>
          <c:w val="0.3554823854309016"/>
          <c:h val="0.69497174602717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6.4411008605475134E-2"/>
                  <c:y val="-0.1763105904738610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668963254593178E-2"/>
                  <c:y val="9.589451571416679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и ведомственных программ - 3645,0 млн. руб.  (91,3 %)</c:v>
                </c:pt>
                <c:pt idx="1">
                  <c:v>Расходы вне муниципальных и ведомственных программ - 348,7 млн. руб. (8,7 %)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3645</c:v>
                </c:pt>
                <c:pt idx="1">
                  <c:v>348.7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753143052167791E-2"/>
          <c:y val="0.77661953139811091"/>
          <c:w val="0.96109758560053649"/>
          <c:h val="0.2056768631999197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E1F4-A42C-4BDB-B5A2-EE8A5708BF40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A02C37-C84C-4C71-ABDA-C06C8C8A92BC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dirty="0"/>
        </a:p>
      </dgm:t>
    </dgm:pt>
    <dgm:pt modelId="{058A7725-1414-4274-85FD-4E9767F4830C}" type="parTrans" cxnId="{5392BB81-6A0F-41AB-8B2A-9EA36EEE4CA5}">
      <dgm:prSet/>
      <dgm:spPr/>
      <dgm:t>
        <a:bodyPr/>
        <a:lstStyle/>
        <a:p>
          <a:endParaRPr lang="ru-RU"/>
        </a:p>
      </dgm:t>
    </dgm:pt>
    <dgm:pt modelId="{30C69618-8C47-46B5-80E7-6C7D32E6B103}" type="sibTrans" cxnId="{5392BB81-6A0F-41AB-8B2A-9EA36EEE4CA5}">
      <dgm:prSet/>
      <dgm:spPr/>
      <dgm:t>
        <a:bodyPr/>
        <a:lstStyle/>
        <a:p>
          <a:endParaRPr lang="ru-RU"/>
        </a:p>
      </dgm:t>
    </dgm:pt>
    <dgm:pt modelId="{15F07381-E0DC-41D5-A795-66AF4E43610E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3F6C6-9389-4E38-8208-BF49B99710B3}" type="parTrans" cxnId="{60CE3282-86F5-4786-A1B1-664E1E8A8D27}">
      <dgm:prSet/>
      <dgm:spPr/>
      <dgm:t>
        <a:bodyPr/>
        <a:lstStyle/>
        <a:p>
          <a:endParaRPr lang="ru-RU"/>
        </a:p>
      </dgm:t>
    </dgm:pt>
    <dgm:pt modelId="{A09A4B40-F875-4E1E-99C7-FE25DB8E8044}" type="sibTrans" cxnId="{60CE3282-86F5-4786-A1B1-664E1E8A8D27}">
      <dgm:prSet/>
      <dgm:spPr/>
      <dgm:t>
        <a:bodyPr/>
        <a:lstStyle/>
        <a:p>
          <a:endParaRPr lang="ru-RU"/>
        </a:p>
      </dgm:t>
    </dgm:pt>
    <dgm:pt modelId="{2A15DABD-7DC8-42D9-B3F8-E2F78FB1BBE4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Осуществление бюджетного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учета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FC7F-E68E-4766-A5C9-9959E1EEC54B}" type="parTrans" cxnId="{F72534AB-FE7B-47B8-9583-03C1E2FCB368}">
      <dgm:prSet/>
      <dgm:spPr/>
      <dgm:t>
        <a:bodyPr/>
        <a:lstStyle/>
        <a:p>
          <a:endParaRPr lang="ru-RU"/>
        </a:p>
      </dgm:t>
    </dgm:pt>
    <dgm:pt modelId="{395230B6-400E-487F-8AE6-DD3ED4C74D5F}" type="sibTrans" cxnId="{F72534AB-FE7B-47B8-9583-03C1E2FCB368}">
      <dgm:prSet/>
      <dgm:spPr/>
      <dgm:t>
        <a:bodyPr/>
        <a:lstStyle/>
        <a:p>
          <a:endParaRPr lang="ru-RU"/>
        </a:p>
      </dgm:t>
    </dgm:pt>
    <dgm:pt modelId="{8BACFC99-3FF8-4C14-AAE1-6C6E7713E096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0B882-A6E7-4117-925C-051C4AAF790E}" type="parTrans" cxnId="{827BABB1-A6EC-4618-9127-7909EF23CE69}">
      <dgm:prSet/>
      <dgm:spPr/>
      <dgm:t>
        <a:bodyPr/>
        <a:lstStyle/>
        <a:p>
          <a:endParaRPr lang="ru-RU"/>
        </a:p>
      </dgm:t>
    </dgm:pt>
    <dgm:pt modelId="{E6ED0F00-8FED-4617-BF64-1A013BD920C9}" type="sibTrans" cxnId="{827BABB1-A6EC-4618-9127-7909EF23CE69}">
      <dgm:prSet/>
      <dgm:spPr/>
      <dgm:t>
        <a:bodyPr/>
        <a:lstStyle/>
        <a:p>
          <a:endParaRPr lang="ru-RU"/>
        </a:p>
      </dgm:t>
    </dgm:pt>
    <dgm:pt modelId="{D9B3B3E1-D077-4C3B-8F23-9EBA99A5D05F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BF355-5E5E-41CF-B4A3-84B4B6DC2C99}" type="parTrans" cxnId="{6E865A1A-1217-47F8-B063-FA46F9E9316D}">
      <dgm:prSet/>
      <dgm:spPr/>
      <dgm:t>
        <a:bodyPr/>
        <a:lstStyle/>
        <a:p>
          <a:endParaRPr lang="ru-RU"/>
        </a:p>
      </dgm:t>
    </dgm:pt>
    <dgm:pt modelId="{F563A44D-40A2-4B17-94BA-0F1644CBC9E2}" type="sibTrans" cxnId="{6E865A1A-1217-47F8-B063-FA46F9E9316D}">
      <dgm:prSet/>
      <dgm:spPr/>
      <dgm:t>
        <a:bodyPr/>
        <a:lstStyle/>
        <a:p>
          <a:endParaRPr lang="ru-RU"/>
        </a:p>
      </dgm:t>
    </dgm:pt>
    <dgm:pt modelId="{6A57A48D-9C84-42BA-875B-247C8EC855BB}">
      <dgm:prSet custT="1"/>
      <dgm:spPr/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BD2D2-A1DB-41FE-9899-B3D9FF413870}" type="parTrans" cxnId="{BA350B4E-4905-401B-97CF-4DC3AA6D2BB7}">
      <dgm:prSet/>
      <dgm:spPr/>
      <dgm:t>
        <a:bodyPr/>
        <a:lstStyle/>
        <a:p>
          <a:endParaRPr lang="ru-RU"/>
        </a:p>
      </dgm:t>
    </dgm:pt>
    <dgm:pt modelId="{79D3651D-3190-4231-B595-59285E47E73F}" type="sibTrans" cxnId="{BA350B4E-4905-401B-97CF-4DC3AA6D2BB7}">
      <dgm:prSet/>
      <dgm:spPr/>
      <dgm:t>
        <a:bodyPr/>
        <a:lstStyle/>
        <a:p>
          <a:endParaRPr lang="ru-RU"/>
        </a:p>
      </dgm:t>
    </dgm:pt>
    <dgm:pt modelId="{2B2FA20F-9297-4199-B5EA-13153219BDD2}">
      <dgm:prSet custT="1"/>
      <dgm:spPr/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1D0B2-78C6-4DBF-A4F6-1823FB56894E}" type="parTrans" cxnId="{9C91A932-791D-482C-9B51-795C4AC9255E}">
      <dgm:prSet/>
      <dgm:spPr/>
      <dgm:t>
        <a:bodyPr/>
        <a:lstStyle/>
        <a:p>
          <a:endParaRPr lang="ru-RU"/>
        </a:p>
      </dgm:t>
    </dgm:pt>
    <dgm:pt modelId="{A38BA434-9071-48F4-956A-376EE1E979A7}" type="sibTrans" cxnId="{9C91A932-791D-482C-9B51-795C4AC9255E}">
      <dgm:prSet/>
      <dgm:spPr/>
      <dgm:t>
        <a:bodyPr/>
        <a:lstStyle/>
        <a:p>
          <a:endParaRPr lang="ru-RU"/>
        </a:p>
      </dgm:t>
    </dgm:pt>
    <dgm:pt modelId="{CF0A4C1B-16EA-41E3-8D10-9B1D41C4E004}">
      <dgm:prSet custT="1"/>
      <dgm:spPr/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3A8F7-D77D-404D-88C7-C693DE4C7F15}" type="parTrans" cxnId="{50301394-3048-4583-A68F-4102B119BD7B}">
      <dgm:prSet/>
      <dgm:spPr/>
      <dgm:t>
        <a:bodyPr/>
        <a:lstStyle/>
        <a:p>
          <a:endParaRPr lang="ru-RU"/>
        </a:p>
      </dgm:t>
    </dgm:pt>
    <dgm:pt modelId="{33E98268-AE54-40E4-A731-A66F4C83E43C}" type="sibTrans" cxnId="{50301394-3048-4583-A68F-4102B119BD7B}">
      <dgm:prSet/>
      <dgm:spPr/>
      <dgm:t>
        <a:bodyPr/>
        <a:lstStyle/>
        <a:p>
          <a:endParaRPr lang="ru-RU"/>
        </a:p>
      </dgm:t>
    </dgm:pt>
    <dgm:pt modelId="{103F83ED-EFDE-447D-AD95-0DCDD86361CE}" type="pres">
      <dgm:prSet presAssocID="{BF3CE1F4-A42C-4BDB-B5A2-EE8A5708BF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C8089-1307-422A-B895-E8178A430B22}" type="pres">
      <dgm:prSet presAssocID="{F0A02C37-C84C-4C71-ABDA-C06C8C8A92BC}" presName="node" presStyleLbl="node1" presStyleIdx="0" presStyleCnt="8" custScaleX="168999" custScaleY="241859" custRadScaleRad="86766" custRadScaleInc="-2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9F71-4D0E-4495-94DA-59A974C4BCAC}" type="pres">
      <dgm:prSet presAssocID="{F0A02C37-C84C-4C71-ABDA-C06C8C8A92BC}" presName="spNode" presStyleCnt="0"/>
      <dgm:spPr/>
    </dgm:pt>
    <dgm:pt modelId="{1DFBC488-27A1-4562-9206-18F145E11C1C}" type="pres">
      <dgm:prSet presAssocID="{30C69618-8C47-46B5-80E7-6C7D32E6B103}" presName="sibTrans" presStyleLbl="sibTrans1D1" presStyleIdx="0" presStyleCnt="8"/>
      <dgm:spPr/>
      <dgm:t>
        <a:bodyPr/>
        <a:lstStyle/>
        <a:p>
          <a:endParaRPr lang="ru-RU"/>
        </a:p>
      </dgm:t>
    </dgm:pt>
    <dgm:pt modelId="{F4AA89FF-98E6-4147-BF03-044A764D1765}" type="pres">
      <dgm:prSet presAssocID="{6A57A48D-9C84-42BA-875B-247C8EC855BB}" presName="node" presStyleLbl="node1" presStyleIdx="1" presStyleCnt="8" custScaleX="168999" custScaleY="241859" custRadScaleRad="98049" custRadScaleInc="-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5E34-F665-4774-B382-9E73DF29904B}" type="pres">
      <dgm:prSet presAssocID="{6A57A48D-9C84-42BA-875B-247C8EC855BB}" presName="spNode" presStyleCnt="0"/>
      <dgm:spPr/>
    </dgm:pt>
    <dgm:pt modelId="{F63878BA-47F9-4A6F-BB24-EEC2D43CA72D}" type="pres">
      <dgm:prSet presAssocID="{79D3651D-3190-4231-B595-59285E47E73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025ED023-6DE6-4389-BD4E-3F94181FE4B3}" type="pres">
      <dgm:prSet presAssocID="{2B2FA20F-9297-4199-B5EA-13153219BDD2}" presName="node" presStyleLbl="node1" presStyleIdx="2" presStyleCnt="8" custScaleX="168999" custScaleY="241859" custRadScaleRad="85680" custRadScaleInc="-1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421E-3C1B-45C9-9637-9329BF7CC708}" type="pres">
      <dgm:prSet presAssocID="{2B2FA20F-9297-4199-B5EA-13153219BDD2}" presName="spNode" presStyleCnt="0"/>
      <dgm:spPr/>
    </dgm:pt>
    <dgm:pt modelId="{4C7C2E5C-DC22-4101-9830-F1603A71893B}" type="pres">
      <dgm:prSet presAssocID="{A38BA434-9071-48F4-956A-376EE1E979A7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002EEFF-BE11-46BB-9CAB-12DCA5DB1210}" type="pres">
      <dgm:prSet presAssocID="{CF0A4C1B-16EA-41E3-8D10-9B1D41C4E004}" presName="node" presStyleLbl="node1" presStyleIdx="3" presStyleCnt="8" custScaleX="168999" custScaleY="241859" custRadScaleRad="95450" custRadScaleInc="-4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BB67-E2B4-437D-8F47-EDFCCA73076E}" type="pres">
      <dgm:prSet presAssocID="{CF0A4C1B-16EA-41E3-8D10-9B1D41C4E004}" presName="spNode" presStyleCnt="0"/>
      <dgm:spPr/>
    </dgm:pt>
    <dgm:pt modelId="{FE0CAC93-47EE-48A0-AE44-6777D6AB911C}" type="pres">
      <dgm:prSet presAssocID="{33E98268-AE54-40E4-A731-A66F4C83E43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1AFCE1C-C48F-4835-9E5C-B530F9132F1B}" type="pres">
      <dgm:prSet presAssocID="{15F07381-E0DC-41D5-A795-66AF4E43610E}" presName="node" presStyleLbl="node1" presStyleIdx="4" presStyleCnt="8" custScaleX="168999" custScaleY="241859" custRadScaleRad="87723" custRadScaleInc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4FBD-CCDE-4911-8621-105250045489}" type="pres">
      <dgm:prSet presAssocID="{15F07381-E0DC-41D5-A795-66AF4E43610E}" presName="spNode" presStyleCnt="0"/>
      <dgm:spPr/>
    </dgm:pt>
    <dgm:pt modelId="{14DAEB5B-AF54-47DE-8FBB-21473F1F6E24}" type="pres">
      <dgm:prSet presAssocID="{A09A4B40-F875-4E1E-99C7-FE25DB8E804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E3BC13C-4FEE-43BE-8704-60B58B15DC45}" type="pres">
      <dgm:prSet presAssocID="{2A15DABD-7DC8-42D9-B3F8-E2F78FB1BBE4}" presName="node" presStyleLbl="node1" presStyleIdx="5" presStyleCnt="8" custScaleX="168999" custScaleY="241859" custRadScaleRad="97025" custRadScaleInc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63127-F876-43CD-B647-59CC079CF925}" type="pres">
      <dgm:prSet presAssocID="{2A15DABD-7DC8-42D9-B3F8-E2F78FB1BBE4}" presName="spNode" presStyleCnt="0"/>
      <dgm:spPr/>
    </dgm:pt>
    <dgm:pt modelId="{2842C95D-ECDE-4AB5-94A8-EF8FA6710A83}" type="pres">
      <dgm:prSet presAssocID="{395230B6-400E-487F-8AE6-DD3ED4C74D5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3799DA60-A078-478B-8179-2E026A24E24D}" type="pres">
      <dgm:prSet presAssocID="{8BACFC99-3FF8-4C14-AAE1-6C6E7713E096}" presName="node" presStyleLbl="node1" presStyleIdx="6" presStyleCnt="8" custScaleX="168999" custScaleY="241859" custRadScaleRad="95734" custRadScaleInc="-1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C86D-A320-4F68-A772-2EB8406AF0A2}" type="pres">
      <dgm:prSet presAssocID="{8BACFC99-3FF8-4C14-AAE1-6C6E7713E096}" presName="spNode" presStyleCnt="0"/>
      <dgm:spPr/>
    </dgm:pt>
    <dgm:pt modelId="{5FD8C923-634A-4865-AC8D-670B45DEBC50}" type="pres">
      <dgm:prSet presAssocID="{E6ED0F00-8FED-4617-BF64-1A013BD920C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7D3BB59D-FE9B-4382-A839-60215535FD81}" type="pres">
      <dgm:prSet presAssocID="{D9B3B3E1-D077-4C3B-8F23-9EBA99A5D05F}" presName="node" presStyleLbl="node1" presStyleIdx="7" presStyleCnt="8" custScaleX="168999" custScaleY="241859" custRadScaleRad="99956" custRadScaleInc="-4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7EF7C-4B44-4514-A3A1-28708190E0B1}" type="pres">
      <dgm:prSet presAssocID="{D9B3B3E1-D077-4C3B-8F23-9EBA99A5D05F}" presName="spNode" presStyleCnt="0"/>
      <dgm:spPr/>
    </dgm:pt>
    <dgm:pt modelId="{1B0C1C33-7195-4F83-9D63-3B6EEB9BE448}" type="pres">
      <dgm:prSet presAssocID="{F563A44D-40A2-4B17-94BA-0F1644CBC9E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7DD0DE75-4415-4328-9710-1706EAAF762B}" type="presOf" srcId="{A38BA434-9071-48F4-956A-376EE1E979A7}" destId="{4C7C2E5C-DC22-4101-9830-F1603A71893B}" srcOrd="0" destOrd="0" presId="urn:microsoft.com/office/officeart/2005/8/layout/cycle6"/>
    <dgm:cxn modelId="{5392BB81-6A0F-41AB-8B2A-9EA36EEE4CA5}" srcId="{BF3CE1F4-A42C-4BDB-B5A2-EE8A5708BF40}" destId="{F0A02C37-C84C-4C71-ABDA-C06C8C8A92BC}" srcOrd="0" destOrd="0" parTransId="{058A7725-1414-4274-85FD-4E9767F4830C}" sibTransId="{30C69618-8C47-46B5-80E7-6C7D32E6B103}"/>
    <dgm:cxn modelId="{8F51F2EE-10E5-40F1-B2A7-4ECB9DAF47A7}" type="presOf" srcId="{395230B6-400E-487F-8AE6-DD3ED4C74D5F}" destId="{2842C95D-ECDE-4AB5-94A8-EF8FA6710A83}" srcOrd="0" destOrd="0" presId="urn:microsoft.com/office/officeart/2005/8/layout/cycle6"/>
    <dgm:cxn modelId="{26F76C5D-E608-42C8-8872-C392AB65EFC6}" type="presOf" srcId="{D9B3B3E1-D077-4C3B-8F23-9EBA99A5D05F}" destId="{7D3BB59D-FE9B-4382-A839-60215535FD81}" srcOrd="0" destOrd="0" presId="urn:microsoft.com/office/officeart/2005/8/layout/cycle6"/>
    <dgm:cxn modelId="{60CE3282-86F5-4786-A1B1-664E1E8A8D27}" srcId="{BF3CE1F4-A42C-4BDB-B5A2-EE8A5708BF40}" destId="{15F07381-E0DC-41D5-A795-66AF4E43610E}" srcOrd="4" destOrd="0" parTransId="{57A3F6C6-9389-4E38-8208-BF49B99710B3}" sibTransId="{A09A4B40-F875-4E1E-99C7-FE25DB8E8044}"/>
    <dgm:cxn modelId="{F72534AB-FE7B-47B8-9583-03C1E2FCB368}" srcId="{BF3CE1F4-A42C-4BDB-B5A2-EE8A5708BF40}" destId="{2A15DABD-7DC8-42D9-B3F8-E2F78FB1BBE4}" srcOrd="5" destOrd="0" parTransId="{A2B4FC7F-E68E-4766-A5C9-9959E1EEC54B}" sibTransId="{395230B6-400E-487F-8AE6-DD3ED4C74D5F}"/>
    <dgm:cxn modelId="{B7B97599-7D3E-4F6E-B580-03324DC18821}" type="presOf" srcId="{F0A02C37-C84C-4C71-ABDA-C06C8C8A92BC}" destId="{E86C8089-1307-422A-B895-E8178A430B22}" srcOrd="0" destOrd="0" presId="urn:microsoft.com/office/officeart/2005/8/layout/cycle6"/>
    <dgm:cxn modelId="{EF881DC9-B5B8-4CB2-9D11-EF981A0E0434}" type="presOf" srcId="{15F07381-E0DC-41D5-A795-66AF4E43610E}" destId="{01AFCE1C-C48F-4835-9E5C-B530F9132F1B}" srcOrd="0" destOrd="0" presId="urn:microsoft.com/office/officeart/2005/8/layout/cycle6"/>
    <dgm:cxn modelId="{447F7CA9-7540-4B02-A906-849133D40B1C}" type="presOf" srcId="{79D3651D-3190-4231-B595-59285E47E73F}" destId="{F63878BA-47F9-4A6F-BB24-EEC2D43CA72D}" srcOrd="0" destOrd="0" presId="urn:microsoft.com/office/officeart/2005/8/layout/cycle6"/>
    <dgm:cxn modelId="{6E865A1A-1217-47F8-B063-FA46F9E9316D}" srcId="{BF3CE1F4-A42C-4BDB-B5A2-EE8A5708BF40}" destId="{D9B3B3E1-D077-4C3B-8F23-9EBA99A5D05F}" srcOrd="7" destOrd="0" parTransId="{E2FBF355-5E5E-41CF-B4A3-84B4B6DC2C99}" sibTransId="{F563A44D-40A2-4B17-94BA-0F1644CBC9E2}"/>
    <dgm:cxn modelId="{827BABB1-A6EC-4618-9127-7909EF23CE69}" srcId="{BF3CE1F4-A42C-4BDB-B5A2-EE8A5708BF40}" destId="{8BACFC99-3FF8-4C14-AAE1-6C6E7713E096}" srcOrd="6" destOrd="0" parTransId="{D950B882-A6E7-4117-925C-051C4AAF790E}" sibTransId="{E6ED0F00-8FED-4617-BF64-1A013BD920C9}"/>
    <dgm:cxn modelId="{7EA465B0-0C04-4184-9F81-5B36F76CA1D4}" type="presOf" srcId="{8BACFC99-3FF8-4C14-AAE1-6C6E7713E096}" destId="{3799DA60-A078-478B-8179-2E026A24E24D}" srcOrd="0" destOrd="0" presId="urn:microsoft.com/office/officeart/2005/8/layout/cycle6"/>
    <dgm:cxn modelId="{345DFBDC-A865-403A-8CE8-11B1A8B02B38}" type="presOf" srcId="{30C69618-8C47-46B5-80E7-6C7D32E6B103}" destId="{1DFBC488-27A1-4562-9206-18F145E11C1C}" srcOrd="0" destOrd="0" presId="urn:microsoft.com/office/officeart/2005/8/layout/cycle6"/>
    <dgm:cxn modelId="{31D6AA6C-CF64-4F15-BD27-597772BA2AA2}" type="presOf" srcId="{33E98268-AE54-40E4-A731-A66F4C83E43C}" destId="{FE0CAC93-47EE-48A0-AE44-6777D6AB911C}" srcOrd="0" destOrd="0" presId="urn:microsoft.com/office/officeart/2005/8/layout/cycle6"/>
    <dgm:cxn modelId="{D2783042-6E70-40C6-9BBA-DD9C920F2CA5}" type="presOf" srcId="{BF3CE1F4-A42C-4BDB-B5A2-EE8A5708BF40}" destId="{103F83ED-EFDE-447D-AD95-0DCDD86361CE}" srcOrd="0" destOrd="0" presId="urn:microsoft.com/office/officeart/2005/8/layout/cycle6"/>
    <dgm:cxn modelId="{9C91A932-791D-482C-9B51-795C4AC9255E}" srcId="{BF3CE1F4-A42C-4BDB-B5A2-EE8A5708BF40}" destId="{2B2FA20F-9297-4199-B5EA-13153219BDD2}" srcOrd="2" destOrd="0" parTransId="{3281D0B2-78C6-4DBF-A4F6-1823FB56894E}" sibTransId="{A38BA434-9071-48F4-956A-376EE1E979A7}"/>
    <dgm:cxn modelId="{5B93C229-001D-467D-8004-0B8CFCEB23B1}" type="presOf" srcId="{A09A4B40-F875-4E1E-99C7-FE25DB8E8044}" destId="{14DAEB5B-AF54-47DE-8FBB-21473F1F6E24}" srcOrd="0" destOrd="0" presId="urn:microsoft.com/office/officeart/2005/8/layout/cycle6"/>
    <dgm:cxn modelId="{4F3C1B10-BB3E-45B1-90C1-280A34EA0E41}" type="presOf" srcId="{2A15DABD-7DC8-42D9-B3F8-E2F78FB1BBE4}" destId="{EE3BC13C-4FEE-43BE-8704-60B58B15DC45}" srcOrd="0" destOrd="0" presId="urn:microsoft.com/office/officeart/2005/8/layout/cycle6"/>
    <dgm:cxn modelId="{F830E6C2-8F83-4C35-8101-A3FDC71D2FF0}" type="presOf" srcId="{2B2FA20F-9297-4199-B5EA-13153219BDD2}" destId="{025ED023-6DE6-4389-BD4E-3F94181FE4B3}" srcOrd="0" destOrd="0" presId="urn:microsoft.com/office/officeart/2005/8/layout/cycle6"/>
    <dgm:cxn modelId="{3AAAEB7F-C7AD-4560-B6EF-686EE8762D59}" type="presOf" srcId="{F563A44D-40A2-4B17-94BA-0F1644CBC9E2}" destId="{1B0C1C33-7195-4F83-9D63-3B6EEB9BE448}" srcOrd="0" destOrd="0" presId="urn:microsoft.com/office/officeart/2005/8/layout/cycle6"/>
    <dgm:cxn modelId="{BA20A641-77CE-4A6E-B7C7-043DEA42E997}" type="presOf" srcId="{6A57A48D-9C84-42BA-875B-247C8EC855BB}" destId="{F4AA89FF-98E6-4147-BF03-044A764D1765}" srcOrd="0" destOrd="0" presId="urn:microsoft.com/office/officeart/2005/8/layout/cycle6"/>
    <dgm:cxn modelId="{81FD874C-37A8-478C-BFA5-07669722D2EC}" type="presOf" srcId="{CF0A4C1B-16EA-41E3-8D10-9B1D41C4E004}" destId="{0002EEFF-BE11-46BB-9CAB-12DCA5DB1210}" srcOrd="0" destOrd="0" presId="urn:microsoft.com/office/officeart/2005/8/layout/cycle6"/>
    <dgm:cxn modelId="{BA350B4E-4905-401B-97CF-4DC3AA6D2BB7}" srcId="{BF3CE1F4-A42C-4BDB-B5A2-EE8A5708BF40}" destId="{6A57A48D-9C84-42BA-875B-247C8EC855BB}" srcOrd="1" destOrd="0" parTransId="{CB2BD2D2-A1DB-41FE-9899-B3D9FF413870}" sibTransId="{79D3651D-3190-4231-B595-59285E47E73F}"/>
    <dgm:cxn modelId="{B1890F6A-8B0E-4318-83F2-2CC5CAB56262}" type="presOf" srcId="{E6ED0F00-8FED-4617-BF64-1A013BD920C9}" destId="{5FD8C923-634A-4865-AC8D-670B45DEBC50}" srcOrd="0" destOrd="0" presId="urn:microsoft.com/office/officeart/2005/8/layout/cycle6"/>
    <dgm:cxn modelId="{50301394-3048-4583-A68F-4102B119BD7B}" srcId="{BF3CE1F4-A42C-4BDB-B5A2-EE8A5708BF40}" destId="{CF0A4C1B-16EA-41E3-8D10-9B1D41C4E004}" srcOrd="3" destOrd="0" parTransId="{3D13A8F7-D77D-404D-88C7-C693DE4C7F15}" sibTransId="{33E98268-AE54-40E4-A731-A66F4C83E43C}"/>
    <dgm:cxn modelId="{E5D43933-BCE6-4610-AE82-610C69BE4EA9}" type="presParOf" srcId="{103F83ED-EFDE-447D-AD95-0DCDD86361CE}" destId="{E86C8089-1307-422A-B895-E8178A430B22}" srcOrd="0" destOrd="0" presId="urn:microsoft.com/office/officeart/2005/8/layout/cycle6"/>
    <dgm:cxn modelId="{629F34DF-948C-4BC2-8B32-93F49C7BBAD4}" type="presParOf" srcId="{103F83ED-EFDE-447D-AD95-0DCDD86361CE}" destId="{5BC69F71-4D0E-4495-94DA-59A974C4BCAC}" srcOrd="1" destOrd="0" presId="urn:microsoft.com/office/officeart/2005/8/layout/cycle6"/>
    <dgm:cxn modelId="{F85B5B76-41B4-40FC-A5CC-1831FFBBD89C}" type="presParOf" srcId="{103F83ED-EFDE-447D-AD95-0DCDD86361CE}" destId="{1DFBC488-27A1-4562-9206-18F145E11C1C}" srcOrd="2" destOrd="0" presId="urn:microsoft.com/office/officeart/2005/8/layout/cycle6"/>
    <dgm:cxn modelId="{A87A27CC-BD60-4134-A71E-1C5B4AAA6387}" type="presParOf" srcId="{103F83ED-EFDE-447D-AD95-0DCDD86361CE}" destId="{F4AA89FF-98E6-4147-BF03-044A764D1765}" srcOrd="3" destOrd="0" presId="urn:microsoft.com/office/officeart/2005/8/layout/cycle6"/>
    <dgm:cxn modelId="{7877579A-62FD-44C2-BD2E-70CE9B888189}" type="presParOf" srcId="{103F83ED-EFDE-447D-AD95-0DCDD86361CE}" destId="{44F25E34-F665-4774-B382-9E73DF29904B}" srcOrd="4" destOrd="0" presId="urn:microsoft.com/office/officeart/2005/8/layout/cycle6"/>
    <dgm:cxn modelId="{F5AEB21A-3D08-473C-862E-69EE74DDB8E5}" type="presParOf" srcId="{103F83ED-EFDE-447D-AD95-0DCDD86361CE}" destId="{F63878BA-47F9-4A6F-BB24-EEC2D43CA72D}" srcOrd="5" destOrd="0" presId="urn:microsoft.com/office/officeart/2005/8/layout/cycle6"/>
    <dgm:cxn modelId="{7D51A242-B1F4-4FAA-9F88-CF6849F1B44F}" type="presParOf" srcId="{103F83ED-EFDE-447D-AD95-0DCDD86361CE}" destId="{025ED023-6DE6-4389-BD4E-3F94181FE4B3}" srcOrd="6" destOrd="0" presId="urn:microsoft.com/office/officeart/2005/8/layout/cycle6"/>
    <dgm:cxn modelId="{BDDE0DE0-72E8-43B4-A3F2-F0A67E71F67F}" type="presParOf" srcId="{103F83ED-EFDE-447D-AD95-0DCDD86361CE}" destId="{7566421E-3C1B-45C9-9637-9329BF7CC708}" srcOrd="7" destOrd="0" presId="urn:microsoft.com/office/officeart/2005/8/layout/cycle6"/>
    <dgm:cxn modelId="{914335F9-1DA0-43F5-913C-A6313E908C6B}" type="presParOf" srcId="{103F83ED-EFDE-447D-AD95-0DCDD86361CE}" destId="{4C7C2E5C-DC22-4101-9830-F1603A71893B}" srcOrd="8" destOrd="0" presId="urn:microsoft.com/office/officeart/2005/8/layout/cycle6"/>
    <dgm:cxn modelId="{FBBEE091-B2AC-41CE-B5A9-E679FE4CE02D}" type="presParOf" srcId="{103F83ED-EFDE-447D-AD95-0DCDD86361CE}" destId="{0002EEFF-BE11-46BB-9CAB-12DCA5DB1210}" srcOrd="9" destOrd="0" presId="urn:microsoft.com/office/officeart/2005/8/layout/cycle6"/>
    <dgm:cxn modelId="{655E8236-298E-4112-A5B8-991CE02A2D46}" type="presParOf" srcId="{103F83ED-EFDE-447D-AD95-0DCDD86361CE}" destId="{5DC2BB67-E2B4-437D-8F47-EDFCCA73076E}" srcOrd="10" destOrd="0" presId="urn:microsoft.com/office/officeart/2005/8/layout/cycle6"/>
    <dgm:cxn modelId="{E56C288B-885D-4567-AFB7-AC1BDFE0AE6A}" type="presParOf" srcId="{103F83ED-EFDE-447D-AD95-0DCDD86361CE}" destId="{FE0CAC93-47EE-48A0-AE44-6777D6AB911C}" srcOrd="11" destOrd="0" presId="urn:microsoft.com/office/officeart/2005/8/layout/cycle6"/>
    <dgm:cxn modelId="{D0D5B574-B6FA-4D38-B7E2-E5A04A5E80D4}" type="presParOf" srcId="{103F83ED-EFDE-447D-AD95-0DCDD86361CE}" destId="{01AFCE1C-C48F-4835-9E5C-B530F9132F1B}" srcOrd="12" destOrd="0" presId="urn:microsoft.com/office/officeart/2005/8/layout/cycle6"/>
    <dgm:cxn modelId="{1D6D0EB0-C2F1-49E3-874A-0A59C0601469}" type="presParOf" srcId="{103F83ED-EFDE-447D-AD95-0DCDD86361CE}" destId="{1DF64FBD-CCDE-4911-8621-105250045489}" srcOrd="13" destOrd="0" presId="urn:microsoft.com/office/officeart/2005/8/layout/cycle6"/>
    <dgm:cxn modelId="{F6DB3D06-862F-45A3-B28A-8496B18AC5E1}" type="presParOf" srcId="{103F83ED-EFDE-447D-AD95-0DCDD86361CE}" destId="{14DAEB5B-AF54-47DE-8FBB-21473F1F6E24}" srcOrd="14" destOrd="0" presId="urn:microsoft.com/office/officeart/2005/8/layout/cycle6"/>
    <dgm:cxn modelId="{AA30E88B-3ED4-4D2D-96DA-03B48BBABE20}" type="presParOf" srcId="{103F83ED-EFDE-447D-AD95-0DCDD86361CE}" destId="{EE3BC13C-4FEE-43BE-8704-60B58B15DC45}" srcOrd="15" destOrd="0" presId="urn:microsoft.com/office/officeart/2005/8/layout/cycle6"/>
    <dgm:cxn modelId="{BB3B36BE-5A16-4018-A4A0-BB2D63BEFD62}" type="presParOf" srcId="{103F83ED-EFDE-447D-AD95-0DCDD86361CE}" destId="{3A063127-F876-43CD-B647-59CC079CF925}" srcOrd="16" destOrd="0" presId="urn:microsoft.com/office/officeart/2005/8/layout/cycle6"/>
    <dgm:cxn modelId="{01397E7E-FDD8-4884-9970-C9284B5107DB}" type="presParOf" srcId="{103F83ED-EFDE-447D-AD95-0DCDD86361CE}" destId="{2842C95D-ECDE-4AB5-94A8-EF8FA6710A83}" srcOrd="17" destOrd="0" presId="urn:microsoft.com/office/officeart/2005/8/layout/cycle6"/>
    <dgm:cxn modelId="{9600212C-18A9-4C51-AC7D-EAF47DD4A143}" type="presParOf" srcId="{103F83ED-EFDE-447D-AD95-0DCDD86361CE}" destId="{3799DA60-A078-478B-8179-2E026A24E24D}" srcOrd="18" destOrd="0" presId="urn:microsoft.com/office/officeart/2005/8/layout/cycle6"/>
    <dgm:cxn modelId="{5AD5313D-B126-49C9-A611-5262EB51741C}" type="presParOf" srcId="{103F83ED-EFDE-447D-AD95-0DCDD86361CE}" destId="{A4E4C86D-A320-4F68-A772-2EB8406AF0A2}" srcOrd="19" destOrd="0" presId="urn:microsoft.com/office/officeart/2005/8/layout/cycle6"/>
    <dgm:cxn modelId="{DB1E07F6-7A71-4B0C-904C-F4CA11A80FC4}" type="presParOf" srcId="{103F83ED-EFDE-447D-AD95-0DCDD86361CE}" destId="{5FD8C923-634A-4865-AC8D-670B45DEBC50}" srcOrd="20" destOrd="0" presId="urn:microsoft.com/office/officeart/2005/8/layout/cycle6"/>
    <dgm:cxn modelId="{94B04230-C6BF-4B69-8DF0-E0C688198C05}" type="presParOf" srcId="{103F83ED-EFDE-447D-AD95-0DCDD86361CE}" destId="{7D3BB59D-FE9B-4382-A839-60215535FD81}" srcOrd="21" destOrd="0" presId="urn:microsoft.com/office/officeart/2005/8/layout/cycle6"/>
    <dgm:cxn modelId="{A8CD218B-7E88-4FF9-8DEA-FD01F4E1AD97}" type="presParOf" srcId="{103F83ED-EFDE-447D-AD95-0DCDD86361CE}" destId="{8D47EF7C-4B44-4514-A3A1-28708190E0B1}" srcOrd="22" destOrd="0" presId="urn:microsoft.com/office/officeart/2005/8/layout/cycle6"/>
    <dgm:cxn modelId="{05E1030F-D084-44B8-8927-535F5A2592BE}" type="presParOf" srcId="{103F83ED-EFDE-447D-AD95-0DCDD86361CE}" destId="{1B0C1C33-7195-4F83-9D63-3B6EEB9BE44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AD4BE-1FA3-4B01-A652-B30758A76942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D79347-67CF-4B97-9EB7-2A18957D8F5A}" type="pres">
      <dgm:prSet presAssocID="{695AD4BE-1FA3-4B01-A652-B30758A769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EAEDF86-3CA3-4F7D-8412-38482FE47D0E}" type="presOf" srcId="{695AD4BE-1FA3-4B01-A652-B30758A76942}" destId="{18D79347-67CF-4B97-9EB7-2A18957D8F5A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02D71-B672-44AA-968B-B52BD4206E9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EDD99F-F25E-496B-8CD1-E5F961B14F25}">
      <dgm:prSet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rtl="0"/>
          <a:r>
            <a:rPr lang="ru-RU" b="0" i="1" dirty="0" smtClean="0">
              <a:latin typeface="Times New Roman" pitchFamily="18" charset="0"/>
              <a:cs typeface="Times New Roman" pitchFamily="18" charset="0"/>
            </a:rPr>
            <a:t>Количество работников органов местного самоуправления составляет </a:t>
          </a:r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343,5 </a:t>
          </a:r>
          <a:r>
            <a:rPr lang="ru-RU" b="0" i="1" dirty="0" smtClean="0">
              <a:latin typeface="Times New Roman" pitchFamily="18" charset="0"/>
              <a:cs typeface="Times New Roman" pitchFamily="18" charset="0"/>
            </a:rPr>
            <a:t>человек, из них 1</a:t>
          </a:r>
          <a:r>
            <a:rPr lang="en-US" b="0" i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b="0" i="1" dirty="0" smtClean="0">
              <a:latin typeface="Times New Roman" pitchFamily="18" charset="0"/>
              <a:cs typeface="Times New Roman" pitchFamily="18" charset="0"/>
            </a:rPr>
            <a:t> человек осуществляют переданные республиканские полномочия и финансируются за счет средств, поступающих из республиканского бюджета РА</a:t>
          </a:r>
          <a:endParaRPr lang="ru-RU" b="0" i="1" dirty="0">
            <a:latin typeface="Times New Roman" pitchFamily="18" charset="0"/>
            <a:cs typeface="Times New Roman" pitchFamily="18" charset="0"/>
          </a:endParaRPr>
        </a:p>
      </dgm:t>
    </dgm:pt>
    <dgm:pt modelId="{9238154B-6688-4E6E-AC4A-517A2020C2CB}" type="parTrans" cxnId="{C2B6E0B6-98E6-4684-A408-E00F273B243B}">
      <dgm:prSet/>
      <dgm:spPr/>
      <dgm:t>
        <a:bodyPr/>
        <a:lstStyle/>
        <a:p>
          <a:endParaRPr lang="ru-RU"/>
        </a:p>
      </dgm:t>
    </dgm:pt>
    <dgm:pt modelId="{045DDF70-83D6-4B8D-8C08-A45926DA3801}" type="sibTrans" cxnId="{C2B6E0B6-98E6-4684-A408-E00F273B243B}">
      <dgm:prSet/>
      <dgm:spPr/>
      <dgm:t>
        <a:bodyPr/>
        <a:lstStyle/>
        <a:p>
          <a:endParaRPr lang="ru-RU"/>
        </a:p>
      </dgm:t>
    </dgm:pt>
    <dgm:pt modelId="{A08E4800-6B01-4893-97D7-0819DBD36E91}" type="pres">
      <dgm:prSet presAssocID="{F0B02D71-B672-44AA-968B-B52BD4206E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9A2154-8ECD-4D45-9561-DE3D75119D82}" type="pres">
      <dgm:prSet presAssocID="{7BEDD99F-F25E-496B-8CD1-E5F961B14F25}" presName="root" presStyleCnt="0"/>
      <dgm:spPr/>
    </dgm:pt>
    <dgm:pt modelId="{1D7FDE4C-D57D-4C33-9E84-C176399A8224}" type="pres">
      <dgm:prSet presAssocID="{7BEDD99F-F25E-496B-8CD1-E5F961B14F25}" presName="rootComposite" presStyleCnt="0"/>
      <dgm:spPr/>
    </dgm:pt>
    <dgm:pt modelId="{7EF54C5E-08B2-4EB5-8C9D-8B3A6CF5D91C}" type="pres">
      <dgm:prSet presAssocID="{7BEDD99F-F25E-496B-8CD1-E5F961B14F25}" presName="rootText" presStyleLbl="node1" presStyleIdx="0" presStyleCnt="1" custScaleY="76296" custLinFactNeighborX="-71" custLinFactNeighborY="-15423"/>
      <dgm:spPr/>
      <dgm:t>
        <a:bodyPr/>
        <a:lstStyle/>
        <a:p>
          <a:endParaRPr lang="ru-RU"/>
        </a:p>
      </dgm:t>
    </dgm:pt>
    <dgm:pt modelId="{98EEE1EF-9BD8-4601-9634-0A2FE0640BA2}" type="pres">
      <dgm:prSet presAssocID="{7BEDD99F-F25E-496B-8CD1-E5F961B14F25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500C36-A6E1-4450-9948-CBFA6E5FF70C}" type="pres">
      <dgm:prSet presAssocID="{7BEDD99F-F25E-496B-8CD1-E5F961B14F25}" presName="childShape" presStyleCnt="0"/>
      <dgm:spPr/>
    </dgm:pt>
  </dgm:ptLst>
  <dgm:cxnLst>
    <dgm:cxn modelId="{919CE6CA-1C18-48ED-A67A-BD2A6A3877BD}" type="presOf" srcId="{F0B02D71-B672-44AA-968B-B52BD4206E9B}" destId="{A08E4800-6B01-4893-97D7-0819DBD36E91}" srcOrd="0" destOrd="0" presId="urn:microsoft.com/office/officeart/2005/8/layout/hierarchy3"/>
    <dgm:cxn modelId="{073DBEC1-2184-4D54-AAB5-E6C8EFA5C953}" type="presOf" srcId="{7BEDD99F-F25E-496B-8CD1-E5F961B14F25}" destId="{7EF54C5E-08B2-4EB5-8C9D-8B3A6CF5D91C}" srcOrd="0" destOrd="0" presId="urn:microsoft.com/office/officeart/2005/8/layout/hierarchy3"/>
    <dgm:cxn modelId="{C2B6E0B6-98E6-4684-A408-E00F273B243B}" srcId="{F0B02D71-B672-44AA-968B-B52BD4206E9B}" destId="{7BEDD99F-F25E-496B-8CD1-E5F961B14F25}" srcOrd="0" destOrd="0" parTransId="{9238154B-6688-4E6E-AC4A-517A2020C2CB}" sibTransId="{045DDF70-83D6-4B8D-8C08-A45926DA3801}"/>
    <dgm:cxn modelId="{27DE9D55-74E5-4E24-BE10-9907F0CF3D96}" type="presOf" srcId="{7BEDD99F-F25E-496B-8CD1-E5F961B14F25}" destId="{98EEE1EF-9BD8-4601-9634-0A2FE0640BA2}" srcOrd="1" destOrd="0" presId="urn:microsoft.com/office/officeart/2005/8/layout/hierarchy3"/>
    <dgm:cxn modelId="{560B11FA-270A-409D-9DD6-40A9D529615C}" type="presParOf" srcId="{A08E4800-6B01-4893-97D7-0819DBD36E91}" destId="{4F9A2154-8ECD-4D45-9561-DE3D75119D82}" srcOrd="0" destOrd="0" presId="urn:microsoft.com/office/officeart/2005/8/layout/hierarchy3"/>
    <dgm:cxn modelId="{1B08FC21-B74D-4314-B110-9C79777FA542}" type="presParOf" srcId="{4F9A2154-8ECD-4D45-9561-DE3D75119D82}" destId="{1D7FDE4C-D57D-4C33-9E84-C176399A8224}" srcOrd="0" destOrd="0" presId="urn:microsoft.com/office/officeart/2005/8/layout/hierarchy3"/>
    <dgm:cxn modelId="{56B5614E-5539-4B13-A13E-4109A5805F8C}" type="presParOf" srcId="{1D7FDE4C-D57D-4C33-9E84-C176399A8224}" destId="{7EF54C5E-08B2-4EB5-8C9D-8B3A6CF5D91C}" srcOrd="0" destOrd="0" presId="urn:microsoft.com/office/officeart/2005/8/layout/hierarchy3"/>
    <dgm:cxn modelId="{6577E48B-7E66-456C-8C0A-8E20BB74EA25}" type="presParOf" srcId="{1D7FDE4C-D57D-4C33-9E84-C176399A8224}" destId="{98EEE1EF-9BD8-4601-9634-0A2FE0640BA2}" srcOrd="1" destOrd="0" presId="urn:microsoft.com/office/officeart/2005/8/layout/hierarchy3"/>
    <dgm:cxn modelId="{C4AE373E-1EC5-4C03-B499-EA2BF6BEEE7A}" type="presParOf" srcId="{4F9A2154-8ECD-4D45-9561-DE3D75119D82}" destId="{A1500C36-A6E1-4450-9948-CBFA6E5FF7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B7DCF-0B76-44FA-A28D-9ACF31B8873C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FAF5E-3B55-42C1-AC89-E1C998412BA9}">
      <dgm:prSet phldrT="[Текст]" custT="1"/>
      <dgm:spPr/>
      <dgm:t>
        <a:bodyPr/>
        <a:lstStyle/>
        <a:p>
          <a:r>
            <a:rPr lang="ru-RU" sz="1800" b="0" dirty="0" smtClean="0">
              <a:effectLst/>
              <a:latin typeface="Times New Roman" pitchFamily="18" charset="0"/>
              <a:cs typeface="Times New Roman" pitchFamily="18" charset="0"/>
            </a:rPr>
            <a:t>Наименование национального проекта</a:t>
          </a:r>
          <a:endParaRPr lang="ru-RU" sz="18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D6C5E34-FBD4-468E-866B-EFC05ED1C1C1}" type="parTrans" cxnId="{788BE5E6-93C5-481E-AC6E-F85731325D72}">
      <dgm:prSet/>
      <dgm:spPr/>
      <dgm:t>
        <a:bodyPr/>
        <a:lstStyle/>
        <a:p>
          <a:endParaRPr lang="ru-RU"/>
        </a:p>
      </dgm:t>
    </dgm:pt>
    <dgm:pt modelId="{9AD494E5-AEA0-4DF1-A075-0C040F33252D}" type="sibTrans" cxnId="{788BE5E6-93C5-481E-AC6E-F85731325D72}">
      <dgm:prSet/>
      <dgm:spPr/>
      <dgm:t>
        <a:bodyPr/>
        <a:lstStyle/>
        <a:p>
          <a:endParaRPr lang="ru-RU"/>
        </a:p>
      </dgm:t>
    </dgm:pt>
    <dgm:pt modelId="{39A2AD9F-798B-4A5E-9B00-D73ED3C892BF}">
      <dgm:prSet phldrT="[Текст]" custT="1"/>
      <dgm:spPr/>
      <dgm:t>
        <a:bodyPr/>
        <a:lstStyle/>
        <a:p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Жилье и городская среда</a:t>
          </a:r>
          <a:endParaRPr lang="ru-RU" sz="1000" i="1" dirty="0">
            <a:latin typeface="Times New Roman" pitchFamily="18" charset="0"/>
            <a:cs typeface="Times New Roman" pitchFamily="18" charset="0"/>
          </a:endParaRPr>
        </a:p>
      </dgm:t>
    </dgm:pt>
    <dgm:pt modelId="{39C4E7DE-C68C-4A8E-96E6-EE8B52C6E701}" type="parTrans" cxnId="{D9794C0D-EDDE-4FD9-9E97-60A9C04AE52A}">
      <dgm:prSet/>
      <dgm:spPr/>
      <dgm:t>
        <a:bodyPr/>
        <a:lstStyle/>
        <a:p>
          <a:endParaRPr lang="ru-RU"/>
        </a:p>
      </dgm:t>
    </dgm:pt>
    <dgm:pt modelId="{9670D622-48D7-46D0-9687-1B7336CF085C}" type="sibTrans" cxnId="{D9794C0D-EDDE-4FD9-9E97-60A9C04AE52A}">
      <dgm:prSet/>
      <dgm:spPr/>
      <dgm:t>
        <a:bodyPr/>
        <a:lstStyle/>
        <a:p>
          <a:endParaRPr lang="ru-RU"/>
        </a:p>
      </dgm:t>
    </dgm:pt>
    <dgm:pt modelId="{5F3B6C66-3E60-4054-BCE5-872620B86967}">
      <dgm:prSet phldrT="[Текст]" custT="1"/>
      <dgm:spPr/>
      <dgm:t>
        <a:bodyPr/>
        <a:lstStyle/>
        <a:p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000" i="1" dirty="0">
            <a:latin typeface="Times New Roman" pitchFamily="18" charset="0"/>
            <a:cs typeface="Times New Roman" pitchFamily="18" charset="0"/>
          </a:endParaRPr>
        </a:p>
      </dgm:t>
    </dgm:pt>
    <dgm:pt modelId="{41E18422-8508-4711-A01F-577E6933F5D4}" type="parTrans" cxnId="{5BB098D3-81AA-4B35-A511-A413AFB9C88B}">
      <dgm:prSet/>
      <dgm:spPr/>
      <dgm:t>
        <a:bodyPr/>
        <a:lstStyle/>
        <a:p>
          <a:endParaRPr lang="ru-RU"/>
        </a:p>
      </dgm:t>
    </dgm:pt>
    <dgm:pt modelId="{46815B9F-664C-4F8E-9DEA-8515DCACE09F}" type="sibTrans" cxnId="{5BB098D3-81AA-4B35-A511-A413AFB9C88B}">
      <dgm:prSet/>
      <dgm:spPr/>
      <dgm:t>
        <a:bodyPr/>
        <a:lstStyle/>
        <a:p>
          <a:endParaRPr lang="ru-RU"/>
        </a:p>
      </dgm:t>
    </dgm:pt>
    <dgm:pt modelId="{DB534546-710F-48B0-9945-85F7E136DBAC}">
      <dgm:prSet phldrT="[Текст]" custT="1"/>
      <dgm:spPr/>
      <dgm:t>
        <a:bodyPr/>
        <a:lstStyle/>
        <a:p>
          <a:r>
            <a: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endParaRPr lang="ru-RU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1906E-4798-47F2-947D-4A53B997E5F8}" type="parTrans" cxnId="{A7FE9E96-A246-49F3-A5AA-D40CE4C77B1E}">
      <dgm:prSet/>
      <dgm:spPr/>
      <dgm:t>
        <a:bodyPr/>
        <a:lstStyle/>
        <a:p>
          <a:endParaRPr lang="ru-RU"/>
        </a:p>
      </dgm:t>
    </dgm:pt>
    <dgm:pt modelId="{99F23456-94D6-4A48-A0C4-1F0F1F088955}" type="sibTrans" cxnId="{A7FE9E96-A246-49F3-A5AA-D40CE4C77B1E}">
      <dgm:prSet/>
      <dgm:spPr/>
      <dgm:t>
        <a:bodyPr/>
        <a:lstStyle/>
        <a:p>
          <a:endParaRPr lang="ru-RU"/>
        </a:p>
      </dgm:t>
    </dgm:pt>
    <dgm:pt modelId="{E9B531F9-BBA7-404D-B43B-131C9CB129C9}">
      <dgm:prSet phldrT="[Текст]"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102 647,3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DAAB7E10-BEA2-499C-8B1F-E78766652FC4}" type="parTrans" cxnId="{7828C956-242B-4221-B272-B3D5A6DCA7ED}">
      <dgm:prSet/>
      <dgm:spPr/>
      <dgm:t>
        <a:bodyPr/>
        <a:lstStyle/>
        <a:p>
          <a:endParaRPr lang="ru-RU"/>
        </a:p>
      </dgm:t>
    </dgm:pt>
    <dgm:pt modelId="{1FC8C969-4DDA-40A1-AB4E-EB437581F771}" type="sibTrans" cxnId="{7828C956-242B-4221-B272-B3D5A6DCA7ED}">
      <dgm:prSet/>
      <dgm:spPr/>
      <dgm:t>
        <a:bodyPr/>
        <a:lstStyle/>
        <a:p>
          <a:endParaRPr lang="ru-RU"/>
        </a:p>
      </dgm:t>
    </dgm:pt>
    <dgm:pt modelId="{A27A7A7B-CE7D-4F73-B2AB-48F684986F14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247 043,2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2F00336-7439-4898-93F8-D85512427B4E}" type="parTrans" cxnId="{EF4368E5-F740-4CD3-8111-9FB21A1483FF}">
      <dgm:prSet/>
      <dgm:spPr/>
      <dgm:t>
        <a:bodyPr/>
        <a:lstStyle/>
        <a:p>
          <a:endParaRPr lang="ru-RU"/>
        </a:p>
      </dgm:t>
    </dgm:pt>
    <dgm:pt modelId="{2B2DEF5F-53D5-4FB9-9443-C5416A5B8BDD}" type="sibTrans" cxnId="{EF4368E5-F740-4CD3-8111-9FB21A1483FF}">
      <dgm:prSet/>
      <dgm:spPr/>
      <dgm:t>
        <a:bodyPr/>
        <a:lstStyle/>
        <a:p>
          <a:endParaRPr lang="ru-RU"/>
        </a:p>
      </dgm:t>
    </dgm:pt>
    <dgm:pt modelId="{F727E748-4A06-412E-969C-0CA4A61E1726}">
      <dgm:prSet phldrT="[Текст]" custT="1"/>
      <dgm:spPr/>
      <dgm:t>
        <a:bodyPr/>
        <a:lstStyle/>
        <a:p>
          <a:r>
            <a:rPr lang="ru-RU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endParaRPr lang="ru-RU" sz="4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49BE6-C6E3-48BB-8AE0-31E604D5D98B}" type="parTrans" cxnId="{8B1D76E6-8A49-4758-956B-AF452FB596D5}">
      <dgm:prSet/>
      <dgm:spPr/>
      <dgm:t>
        <a:bodyPr/>
        <a:lstStyle/>
        <a:p>
          <a:endParaRPr lang="ru-RU"/>
        </a:p>
      </dgm:t>
    </dgm:pt>
    <dgm:pt modelId="{2883335C-3A40-4B9B-BFFA-53909ED43BD1}" type="sibTrans" cxnId="{8B1D76E6-8A49-4758-956B-AF452FB596D5}">
      <dgm:prSet/>
      <dgm:spPr/>
      <dgm:t>
        <a:bodyPr/>
        <a:lstStyle/>
        <a:p>
          <a:endParaRPr lang="ru-RU"/>
        </a:p>
      </dgm:t>
    </dgm:pt>
    <dgm:pt modelId="{B35A1026-3F2E-419A-85E8-B9824EA490A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157 908,4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8C5C2D7E-3982-4401-BD43-372243DA2518}" type="parTrans" cxnId="{8E78AC70-6DCF-478A-8EC5-497B3188CFC9}">
      <dgm:prSet/>
      <dgm:spPr/>
      <dgm:t>
        <a:bodyPr/>
        <a:lstStyle/>
        <a:p>
          <a:endParaRPr lang="ru-RU"/>
        </a:p>
      </dgm:t>
    </dgm:pt>
    <dgm:pt modelId="{54E20DD4-601B-4BA5-9AD1-D2C2D778ED37}" type="sibTrans" cxnId="{8E78AC70-6DCF-478A-8EC5-497B3188CFC9}">
      <dgm:prSet/>
      <dgm:spPr/>
      <dgm:t>
        <a:bodyPr/>
        <a:lstStyle/>
        <a:p>
          <a:endParaRPr lang="ru-RU"/>
        </a:p>
      </dgm:t>
    </dgm:pt>
    <dgm:pt modelId="{70313DF7-9BC5-4F96-BFC8-1B1D490881C6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577 310,3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7976CE-C581-48DF-BF3C-1C54404726EA}" type="parTrans" cxnId="{E1266F41-2305-47AB-A5F1-8C0EFCADDC65}">
      <dgm:prSet/>
      <dgm:spPr/>
      <dgm:t>
        <a:bodyPr/>
        <a:lstStyle/>
        <a:p>
          <a:endParaRPr lang="ru-RU"/>
        </a:p>
      </dgm:t>
    </dgm:pt>
    <dgm:pt modelId="{CC457805-7556-4D86-A13C-1CBD49D70789}" type="sibTrans" cxnId="{E1266F41-2305-47AB-A5F1-8C0EFCADDC65}">
      <dgm:prSet/>
      <dgm:spPr/>
      <dgm:t>
        <a:bodyPr/>
        <a:lstStyle/>
        <a:p>
          <a:endParaRPr lang="ru-RU"/>
        </a:p>
      </dgm:t>
    </dgm:pt>
    <dgm:pt modelId="{C130EAD4-4EA1-4088-A2F9-F9F36D9C5206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5 555,6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F78923E-9AE4-429C-8FDD-E9316DC2252F}" type="parTrans" cxnId="{3450D9F6-DC1D-4D7D-A23E-A7FE17EA6B37}">
      <dgm:prSet/>
      <dgm:spPr/>
      <dgm:t>
        <a:bodyPr/>
        <a:lstStyle/>
        <a:p>
          <a:endParaRPr lang="ru-RU"/>
        </a:p>
      </dgm:t>
    </dgm:pt>
    <dgm:pt modelId="{D2FDD53E-DEE4-4577-821F-67822CCC786C}" type="sibTrans" cxnId="{3450D9F6-DC1D-4D7D-A23E-A7FE17EA6B37}">
      <dgm:prSet/>
      <dgm:spPr/>
      <dgm:t>
        <a:bodyPr/>
        <a:lstStyle/>
        <a:p>
          <a:endParaRPr lang="ru-RU"/>
        </a:p>
      </dgm:t>
    </dgm:pt>
    <dgm:pt modelId="{0EB5DF9E-8AD9-4DD5-8153-9468A9B3B957}">
      <dgm:prSet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5 555,6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52124207-13DB-4386-B28C-B3EBF05DF80F}" type="parTrans" cxnId="{70B2047D-ED3B-486B-9430-4F762A270D5B}">
      <dgm:prSet/>
      <dgm:spPr/>
      <dgm:t>
        <a:bodyPr/>
        <a:lstStyle/>
        <a:p>
          <a:endParaRPr lang="ru-RU"/>
        </a:p>
      </dgm:t>
    </dgm:pt>
    <dgm:pt modelId="{6C009C73-0EF2-4491-8A84-FA23F16C908D}" type="sibTrans" cxnId="{70B2047D-ED3B-486B-9430-4F762A270D5B}">
      <dgm:prSet/>
      <dgm:spPr/>
      <dgm:t>
        <a:bodyPr/>
        <a:lstStyle/>
        <a:p>
          <a:endParaRPr lang="ru-RU"/>
        </a:p>
      </dgm:t>
    </dgm:pt>
    <dgm:pt modelId="{BE124FAB-DEBD-459A-A790-894B4F69B530}">
      <dgm:prSet custT="1"/>
      <dgm:spPr/>
      <dgm:t>
        <a:bodyPr/>
        <a:lstStyle/>
        <a:p>
          <a:r>
            <a:rPr lang="ru-RU" sz="1000" b="0" i="1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1000" b="0" i="1" dirty="0">
            <a:latin typeface="Times New Roman" pitchFamily="18" charset="0"/>
            <a:cs typeface="Times New Roman" pitchFamily="18" charset="0"/>
          </a:endParaRPr>
        </a:p>
      </dgm:t>
    </dgm:pt>
    <dgm:pt modelId="{CA0CF169-06CD-49D0-9782-2CC1007A0F40}" type="parTrans" cxnId="{14E69E34-7083-429F-A782-E9E1D5BD9852}">
      <dgm:prSet/>
      <dgm:spPr/>
      <dgm:t>
        <a:bodyPr/>
        <a:lstStyle/>
        <a:p>
          <a:endParaRPr lang="ru-RU"/>
        </a:p>
      </dgm:t>
    </dgm:pt>
    <dgm:pt modelId="{2DDFB47B-E4A1-41B6-9F8B-E56A64D4B3EB}" type="sibTrans" cxnId="{14E69E34-7083-429F-A782-E9E1D5BD9852}">
      <dgm:prSet/>
      <dgm:spPr/>
      <dgm:t>
        <a:bodyPr/>
        <a:lstStyle/>
        <a:p>
          <a:endParaRPr lang="ru-RU"/>
        </a:p>
      </dgm:t>
    </dgm:pt>
    <dgm:pt modelId="{D73B5D14-EF5E-418F-A682-B625D8D487A7}">
      <dgm:prSet custT="1"/>
      <dgm:spPr/>
      <dgm:t>
        <a:bodyPr/>
        <a:lstStyle/>
        <a:p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Демография</a:t>
          </a:r>
          <a:endParaRPr lang="ru-RU" sz="1000" i="1" dirty="0">
            <a:latin typeface="Times New Roman" pitchFamily="18" charset="0"/>
            <a:cs typeface="Times New Roman" pitchFamily="18" charset="0"/>
          </a:endParaRPr>
        </a:p>
      </dgm:t>
    </dgm:pt>
    <dgm:pt modelId="{E7A69448-3D16-4C38-ABDD-9F90FC6E8DDD}" type="parTrans" cxnId="{A3DDBF02-6FC9-4EF9-9171-8BB956579CEA}">
      <dgm:prSet/>
      <dgm:spPr/>
      <dgm:t>
        <a:bodyPr/>
        <a:lstStyle/>
        <a:p>
          <a:endParaRPr lang="ru-RU"/>
        </a:p>
      </dgm:t>
    </dgm:pt>
    <dgm:pt modelId="{0C27A0A7-915D-46A2-9188-9A221B7FB464}" type="sibTrans" cxnId="{A3DDBF02-6FC9-4EF9-9171-8BB956579CEA}">
      <dgm:prSet/>
      <dgm:spPr/>
      <dgm:t>
        <a:bodyPr/>
        <a:lstStyle/>
        <a:p>
          <a:endParaRPr lang="ru-RU"/>
        </a:p>
      </dgm:t>
    </dgm:pt>
    <dgm:pt modelId="{2F68E10C-8E43-4CC7-A93E-4FB205D96001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416 540,2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B1B7C67-86B1-4BD6-A643-315EFB9C8BA3}" type="parTrans" cxnId="{4740AA5E-CAF7-411C-B829-5929F027CC53}">
      <dgm:prSet/>
      <dgm:spPr/>
      <dgm:t>
        <a:bodyPr/>
        <a:lstStyle/>
        <a:p>
          <a:endParaRPr lang="ru-RU"/>
        </a:p>
      </dgm:t>
    </dgm:pt>
    <dgm:pt modelId="{BE7B2E9C-A68C-4C9C-A291-3B49FDDF8DEC}" type="sibTrans" cxnId="{4740AA5E-CAF7-411C-B829-5929F027CC53}">
      <dgm:prSet/>
      <dgm:spPr/>
      <dgm:t>
        <a:bodyPr/>
        <a:lstStyle/>
        <a:p>
          <a:endParaRPr lang="ru-RU"/>
        </a:p>
      </dgm:t>
    </dgm:pt>
    <dgm:pt modelId="{72F6CBEA-7FCD-4ACB-9618-91AB7CAE117C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86 383,7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DB6FE23-043B-43F1-9261-6A9EDDFF1EBC}" type="parTrans" cxnId="{0CEC7537-4BA4-45C0-B316-81E612EFAC8D}">
      <dgm:prSet/>
      <dgm:spPr/>
      <dgm:t>
        <a:bodyPr/>
        <a:lstStyle/>
        <a:p>
          <a:endParaRPr lang="ru-RU"/>
        </a:p>
      </dgm:t>
    </dgm:pt>
    <dgm:pt modelId="{442BFD4A-BB44-4611-8CEA-6CE9FC578FF6}" type="sibTrans" cxnId="{0CEC7537-4BA4-45C0-B316-81E612EFAC8D}">
      <dgm:prSet/>
      <dgm:spPr/>
      <dgm:t>
        <a:bodyPr/>
        <a:lstStyle/>
        <a:p>
          <a:endParaRPr lang="ru-RU"/>
        </a:p>
      </dgm:t>
    </dgm:pt>
    <dgm:pt modelId="{A6F96539-B15B-430E-B984-42842090F7A2}">
      <dgm:prSet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Безопасные и качественные автомобильные дороги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7ED3626-A5CE-4D9B-B530-E3886215EDB8}" type="parTrans" cxnId="{C1299C70-DF00-48CA-9661-C065B9A4DB69}">
      <dgm:prSet/>
      <dgm:spPr/>
      <dgm:t>
        <a:bodyPr/>
        <a:lstStyle/>
        <a:p>
          <a:endParaRPr lang="ru-RU"/>
        </a:p>
      </dgm:t>
    </dgm:pt>
    <dgm:pt modelId="{4072C11C-AB28-4781-9DA6-8AED4349E983}" type="sibTrans" cxnId="{C1299C70-DF00-48CA-9661-C065B9A4DB69}">
      <dgm:prSet/>
      <dgm:spPr/>
      <dgm:t>
        <a:bodyPr/>
        <a:lstStyle/>
        <a:p>
          <a:endParaRPr lang="ru-RU"/>
        </a:p>
      </dgm:t>
    </dgm:pt>
    <dgm:pt modelId="{126D2640-2079-4098-9304-CD420C4DE42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204 711,1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9A1A97A-AE70-4B8D-9868-2080C72A3830}" type="parTrans" cxnId="{DAD5F15A-50A7-447A-86EC-2982344E0A7C}">
      <dgm:prSet/>
      <dgm:spPr/>
      <dgm:t>
        <a:bodyPr/>
        <a:lstStyle/>
        <a:p>
          <a:endParaRPr lang="ru-RU"/>
        </a:p>
      </dgm:t>
    </dgm:pt>
    <dgm:pt modelId="{993CFD9C-C299-4936-9442-2C341FB738C9}" type="sibTrans" cxnId="{DAD5F15A-50A7-447A-86EC-2982344E0A7C}">
      <dgm:prSet/>
      <dgm:spPr/>
      <dgm:t>
        <a:bodyPr/>
        <a:lstStyle/>
        <a:p>
          <a:endParaRPr lang="ru-RU"/>
        </a:p>
      </dgm:t>
    </dgm:pt>
    <dgm:pt modelId="{BA42452F-3066-44D3-9B7E-AEE85E0BE6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308 714,7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2B287B2-E316-4918-A7BC-981AA06D963D}" type="parTrans" cxnId="{0CE9D456-5CF9-45D3-9B73-432AE1BE7E6D}">
      <dgm:prSet/>
      <dgm:spPr/>
      <dgm:t>
        <a:bodyPr/>
        <a:lstStyle/>
        <a:p>
          <a:endParaRPr lang="ru-RU"/>
        </a:p>
      </dgm:t>
    </dgm:pt>
    <dgm:pt modelId="{82EF8736-0962-47E1-9B9E-073D440EA97B}" type="sibTrans" cxnId="{0CE9D456-5CF9-45D3-9B73-432AE1BE7E6D}">
      <dgm:prSet/>
      <dgm:spPr/>
      <dgm:t>
        <a:bodyPr/>
        <a:lstStyle/>
        <a:p>
          <a:endParaRPr lang="ru-RU"/>
        </a:p>
      </dgm:t>
    </dgm:pt>
    <dgm:pt modelId="{8BE94C05-E5BD-4C3B-BBD3-7327ED5E106F}">
      <dgm:prSet custT="1"/>
      <dgm:spPr/>
      <dgm:t>
        <a:bodyPr/>
        <a:lstStyle/>
        <a:p>
          <a:r>
            <a:rPr lang="ru-RU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ru-RU" sz="4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31FE88-2E50-44E8-B77E-9169316E7846}" type="sibTrans" cxnId="{ECB26C76-BC26-4709-AA2B-525FB120CE3D}">
      <dgm:prSet/>
      <dgm:spPr/>
      <dgm:t>
        <a:bodyPr/>
        <a:lstStyle/>
        <a:p>
          <a:endParaRPr lang="ru-RU"/>
        </a:p>
      </dgm:t>
    </dgm:pt>
    <dgm:pt modelId="{A1DE3AE7-939F-48A2-8B42-D36710D5B8B5}" type="parTrans" cxnId="{ECB26C76-BC26-4709-AA2B-525FB120CE3D}">
      <dgm:prSet/>
      <dgm:spPr/>
      <dgm:t>
        <a:bodyPr/>
        <a:lstStyle/>
        <a:p>
          <a:endParaRPr lang="ru-RU"/>
        </a:p>
      </dgm:t>
    </dgm:pt>
    <dgm:pt modelId="{FDE87B3D-627A-4391-A495-6C0876729E3D}" type="pres">
      <dgm:prSet presAssocID="{509B7DCF-0B76-44FA-A28D-9ACF31B8873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46CC39-FB62-4DC1-89E6-593E8DCD8EC0}" type="pres">
      <dgm:prSet presAssocID="{C0EFAF5E-3B55-42C1-AC89-E1C998412BA9}" presName="compNode" presStyleCnt="0"/>
      <dgm:spPr/>
      <dgm:t>
        <a:bodyPr/>
        <a:lstStyle/>
        <a:p>
          <a:endParaRPr lang="ru-RU"/>
        </a:p>
      </dgm:t>
    </dgm:pt>
    <dgm:pt modelId="{EECA5C5B-B766-4433-BF21-C43379C2D020}" type="pres">
      <dgm:prSet presAssocID="{C0EFAF5E-3B55-42C1-AC89-E1C998412BA9}" presName="aNode" presStyleLbl="bgShp" presStyleIdx="0" presStyleCnt="4" custScaleX="124700" custLinFactNeighborX="-2380" custLinFactNeighborY="388"/>
      <dgm:spPr/>
      <dgm:t>
        <a:bodyPr/>
        <a:lstStyle/>
        <a:p>
          <a:endParaRPr lang="ru-RU"/>
        </a:p>
      </dgm:t>
    </dgm:pt>
    <dgm:pt modelId="{7D875454-4101-4998-A02D-A81E4644BDA4}" type="pres">
      <dgm:prSet presAssocID="{C0EFAF5E-3B55-42C1-AC89-E1C998412BA9}" presName="textNode" presStyleLbl="bgShp" presStyleIdx="0" presStyleCnt="4"/>
      <dgm:spPr/>
      <dgm:t>
        <a:bodyPr/>
        <a:lstStyle/>
        <a:p>
          <a:endParaRPr lang="ru-RU"/>
        </a:p>
      </dgm:t>
    </dgm:pt>
    <dgm:pt modelId="{BF285693-9FA4-4A3C-8461-4E2B59D3099C}" type="pres">
      <dgm:prSet presAssocID="{C0EFAF5E-3B55-42C1-AC89-E1C998412BA9}" presName="compChildNode" presStyleCnt="0"/>
      <dgm:spPr/>
      <dgm:t>
        <a:bodyPr/>
        <a:lstStyle/>
        <a:p>
          <a:endParaRPr lang="ru-RU"/>
        </a:p>
      </dgm:t>
    </dgm:pt>
    <dgm:pt modelId="{616D2D8E-3B07-4184-B9A2-46D7D46C34FE}" type="pres">
      <dgm:prSet presAssocID="{C0EFAF5E-3B55-42C1-AC89-E1C998412BA9}" presName="theInnerList" presStyleCnt="0"/>
      <dgm:spPr/>
      <dgm:t>
        <a:bodyPr/>
        <a:lstStyle/>
        <a:p>
          <a:endParaRPr lang="ru-RU"/>
        </a:p>
      </dgm:t>
    </dgm:pt>
    <dgm:pt modelId="{8F86A4CF-4EC6-4A82-88B7-88C88E49DDF5}" type="pres">
      <dgm:prSet presAssocID="{39A2AD9F-798B-4A5E-9B00-D73ED3C892BF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56486-E26A-4AB5-ACE5-9C9714772137}" type="pres">
      <dgm:prSet presAssocID="{39A2AD9F-798B-4A5E-9B00-D73ED3C892BF}" presName="aSpace2" presStyleCnt="0"/>
      <dgm:spPr/>
      <dgm:t>
        <a:bodyPr/>
        <a:lstStyle/>
        <a:p>
          <a:endParaRPr lang="ru-RU"/>
        </a:p>
      </dgm:t>
    </dgm:pt>
    <dgm:pt modelId="{139693B2-EFD6-46ED-AF6E-3D1829766CB9}" type="pres">
      <dgm:prSet presAssocID="{BE124FAB-DEBD-459A-A790-894B4F69B530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01E98-50FF-4367-BA98-7A7DB09B084C}" type="pres">
      <dgm:prSet presAssocID="{BE124FAB-DEBD-459A-A790-894B4F69B530}" presName="aSpace2" presStyleCnt="0"/>
      <dgm:spPr/>
      <dgm:t>
        <a:bodyPr/>
        <a:lstStyle/>
        <a:p>
          <a:endParaRPr lang="ru-RU"/>
        </a:p>
      </dgm:t>
    </dgm:pt>
    <dgm:pt modelId="{97F13B2C-FA7D-4CFA-9468-C6E642FB4E2A}" type="pres">
      <dgm:prSet presAssocID="{5F3B6C66-3E60-4054-BCE5-872620B86967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15BA6-64E2-4EB6-A654-575908196882}" type="pres">
      <dgm:prSet presAssocID="{5F3B6C66-3E60-4054-BCE5-872620B86967}" presName="aSpace2" presStyleCnt="0"/>
      <dgm:spPr/>
      <dgm:t>
        <a:bodyPr/>
        <a:lstStyle/>
        <a:p>
          <a:endParaRPr lang="ru-RU"/>
        </a:p>
      </dgm:t>
    </dgm:pt>
    <dgm:pt modelId="{FBF62D61-1AAC-4631-8F9C-D0974393F933}" type="pres">
      <dgm:prSet presAssocID="{D73B5D14-EF5E-418F-A682-B625D8D487A7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398CD-9751-400E-8522-E3007D3CF79F}" type="pres">
      <dgm:prSet presAssocID="{D73B5D14-EF5E-418F-A682-B625D8D487A7}" presName="aSpace2" presStyleCnt="0"/>
      <dgm:spPr/>
      <dgm:t>
        <a:bodyPr/>
        <a:lstStyle/>
        <a:p>
          <a:endParaRPr lang="ru-RU"/>
        </a:p>
      </dgm:t>
    </dgm:pt>
    <dgm:pt modelId="{490FC6A7-EB84-41E3-ADBB-32AB13FC1E0B}" type="pres">
      <dgm:prSet presAssocID="{A6F96539-B15B-430E-B984-42842090F7A2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1345E-C418-4A05-B7F3-33FE895DCA35}" type="pres">
      <dgm:prSet presAssocID="{C0EFAF5E-3B55-42C1-AC89-E1C998412BA9}" presName="aSpace" presStyleCnt="0"/>
      <dgm:spPr/>
      <dgm:t>
        <a:bodyPr/>
        <a:lstStyle/>
        <a:p>
          <a:endParaRPr lang="ru-RU"/>
        </a:p>
      </dgm:t>
    </dgm:pt>
    <dgm:pt modelId="{FB3C64EC-3463-479E-A2E7-9707F761C647}" type="pres">
      <dgm:prSet presAssocID="{DB534546-710F-48B0-9945-85F7E136DBAC}" presName="compNode" presStyleCnt="0"/>
      <dgm:spPr/>
      <dgm:t>
        <a:bodyPr/>
        <a:lstStyle/>
        <a:p>
          <a:endParaRPr lang="ru-RU"/>
        </a:p>
      </dgm:t>
    </dgm:pt>
    <dgm:pt modelId="{775F5B9C-6EEB-4934-936C-0FF2E35F0436}" type="pres">
      <dgm:prSet presAssocID="{DB534546-710F-48B0-9945-85F7E136DBAC}" presName="aNode" presStyleLbl="bgShp" presStyleIdx="1" presStyleCnt="4" custScaleX="124946"/>
      <dgm:spPr/>
      <dgm:t>
        <a:bodyPr/>
        <a:lstStyle/>
        <a:p>
          <a:endParaRPr lang="ru-RU"/>
        </a:p>
      </dgm:t>
    </dgm:pt>
    <dgm:pt modelId="{A8D7DB30-A7FE-4ADC-A0AE-5679DDDD7A49}" type="pres">
      <dgm:prSet presAssocID="{DB534546-710F-48B0-9945-85F7E136DBAC}" presName="textNode" presStyleLbl="bgShp" presStyleIdx="1" presStyleCnt="4"/>
      <dgm:spPr/>
      <dgm:t>
        <a:bodyPr/>
        <a:lstStyle/>
        <a:p>
          <a:endParaRPr lang="ru-RU"/>
        </a:p>
      </dgm:t>
    </dgm:pt>
    <dgm:pt modelId="{43247821-20D6-42EE-941A-69ACE01FDCF0}" type="pres">
      <dgm:prSet presAssocID="{DB534546-710F-48B0-9945-85F7E136DBAC}" presName="compChildNode" presStyleCnt="0"/>
      <dgm:spPr/>
      <dgm:t>
        <a:bodyPr/>
        <a:lstStyle/>
        <a:p>
          <a:endParaRPr lang="ru-RU"/>
        </a:p>
      </dgm:t>
    </dgm:pt>
    <dgm:pt modelId="{B94981FB-4EB0-4396-BFF6-DF2315AB8B60}" type="pres">
      <dgm:prSet presAssocID="{DB534546-710F-48B0-9945-85F7E136DBAC}" presName="theInnerList" presStyleCnt="0"/>
      <dgm:spPr/>
      <dgm:t>
        <a:bodyPr/>
        <a:lstStyle/>
        <a:p>
          <a:endParaRPr lang="ru-RU"/>
        </a:p>
      </dgm:t>
    </dgm:pt>
    <dgm:pt modelId="{D4EEE6ED-8B0F-4C41-8C3D-1344E1B66D13}" type="pres">
      <dgm:prSet presAssocID="{E9B531F9-BBA7-404D-B43B-131C9CB129C9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8EE9B-B2DA-4606-BF84-047EC3C7ECBD}" type="pres">
      <dgm:prSet presAssocID="{E9B531F9-BBA7-404D-B43B-131C9CB129C9}" presName="aSpace2" presStyleCnt="0"/>
      <dgm:spPr/>
      <dgm:t>
        <a:bodyPr/>
        <a:lstStyle/>
        <a:p>
          <a:endParaRPr lang="ru-RU"/>
        </a:p>
      </dgm:t>
    </dgm:pt>
    <dgm:pt modelId="{E63ED012-F4A4-4CE0-AA7D-FC18B91D9735}" type="pres">
      <dgm:prSet presAssocID="{0EB5DF9E-8AD9-4DD5-8153-9468A9B3B957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84E92-79BB-4A09-BD04-8A40FE09F8D3}" type="pres">
      <dgm:prSet presAssocID="{0EB5DF9E-8AD9-4DD5-8153-9468A9B3B957}" presName="aSpace2" presStyleCnt="0"/>
      <dgm:spPr/>
      <dgm:t>
        <a:bodyPr/>
        <a:lstStyle/>
        <a:p>
          <a:endParaRPr lang="ru-RU"/>
        </a:p>
      </dgm:t>
    </dgm:pt>
    <dgm:pt modelId="{E9B3912D-9352-46C8-B5D0-4F907A0025BE}" type="pres">
      <dgm:prSet presAssocID="{2F68E10C-8E43-4CC7-A93E-4FB205D96001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A2C8D-FB3B-437E-A8F5-91CB41EC085F}" type="pres">
      <dgm:prSet presAssocID="{2F68E10C-8E43-4CC7-A93E-4FB205D96001}" presName="aSpace2" presStyleCnt="0"/>
      <dgm:spPr/>
      <dgm:t>
        <a:bodyPr/>
        <a:lstStyle/>
        <a:p>
          <a:endParaRPr lang="ru-RU"/>
        </a:p>
      </dgm:t>
    </dgm:pt>
    <dgm:pt modelId="{FE0CA3DA-35F1-4292-A75D-A60C9EF22893}" type="pres">
      <dgm:prSet presAssocID="{A27A7A7B-CE7D-4F73-B2AB-48F684986F14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B193C-C2A4-4197-B161-7A535A2B177D}" type="pres">
      <dgm:prSet presAssocID="{A27A7A7B-CE7D-4F73-B2AB-48F684986F14}" presName="aSpace2" presStyleCnt="0"/>
      <dgm:spPr/>
      <dgm:t>
        <a:bodyPr/>
        <a:lstStyle/>
        <a:p>
          <a:endParaRPr lang="ru-RU"/>
        </a:p>
      </dgm:t>
    </dgm:pt>
    <dgm:pt modelId="{11E4F6E5-DA5D-4936-A475-8DF97FDA5780}" type="pres">
      <dgm:prSet presAssocID="{126D2640-2079-4098-9304-CD420C4DE425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5CA59-155A-40A3-9B09-0FE0CFBF19D1}" type="pres">
      <dgm:prSet presAssocID="{DB534546-710F-48B0-9945-85F7E136DBAC}" presName="aSpace" presStyleCnt="0"/>
      <dgm:spPr/>
      <dgm:t>
        <a:bodyPr/>
        <a:lstStyle/>
        <a:p>
          <a:endParaRPr lang="ru-RU"/>
        </a:p>
      </dgm:t>
    </dgm:pt>
    <dgm:pt modelId="{D09F2638-5124-4189-AD32-DCD5F02BA9DB}" type="pres">
      <dgm:prSet presAssocID="{F727E748-4A06-412E-969C-0CA4A61E1726}" presName="compNode" presStyleCnt="0"/>
      <dgm:spPr/>
      <dgm:t>
        <a:bodyPr/>
        <a:lstStyle/>
        <a:p>
          <a:endParaRPr lang="ru-RU"/>
        </a:p>
      </dgm:t>
    </dgm:pt>
    <dgm:pt modelId="{EC7828A3-9559-45A6-9DBC-65F38384A5A7}" type="pres">
      <dgm:prSet presAssocID="{F727E748-4A06-412E-969C-0CA4A61E1726}" presName="aNode" presStyleLbl="bgShp" presStyleIdx="2" presStyleCnt="4" custScaleX="132044"/>
      <dgm:spPr/>
      <dgm:t>
        <a:bodyPr/>
        <a:lstStyle/>
        <a:p>
          <a:endParaRPr lang="ru-RU"/>
        </a:p>
      </dgm:t>
    </dgm:pt>
    <dgm:pt modelId="{FDC26732-C5E3-47AF-A754-50272A2E864C}" type="pres">
      <dgm:prSet presAssocID="{F727E748-4A06-412E-969C-0CA4A61E1726}" presName="textNode" presStyleLbl="bgShp" presStyleIdx="2" presStyleCnt="4"/>
      <dgm:spPr/>
      <dgm:t>
        <a:bodyPr/>
        <a:lstStyle/>
        <a:p>
          <a:endParaRPr lang="ru-RU"/>
        </a:p>
      </dgm:t>
    </dgm:pt>
    <dgm:pt modelId="{6AB17532-ED38-4F08-9E1C-80F872EE352B}" type="pres">
      <dgm:prSet presAssocID="{F727E748-4A06-412E-969C-0CA4A61E1726}" presName="compChildNode" presStyleCnt="0"/>
      <dgm:spPr/>
      <dgm:t>
        <a:bodyPr/>
        <a:lstStyle/>
        <a:p>
          <a:endParaRPr lang="ru-RU"/>
        </a:p>
      </dgm:t>
    </dgm:pt>
    <dgm:pt modelId="{3B98300A-0D4F-415F-9B8F-A4CCB980DDE7}" type="pres">
      <dgm:prSet presAssocID="{F727E748-4A06-412E-969C-0CA4A61E1726}" presName="theInnerList" presStyleCnt="0"/>
      <dgm:spPr/>
      <dgm:t>
        <a:bodyPr/>
        <a:lstStyle/>
        <a:p>
          <a:endParaRPr lang="ru-RU"/>
        </a:p>
      </dgm:t>
    </dgm:pt>
    <dgm:pt modelId="{3528ED1A-CBB4-4B8D-892F-61A699B37746}" type="pres">
      <dgm:prSet presAssocID="{B35A1026-3F2E-419A-85E8-B9824EA490AF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14F6A-EFB5-4C2D-A796-04225901A3DE}" type="pres">
      <dgm:prSet presAssocID="{B35A1026-3F2E-419A-85E8-B9824EA490AF}" presName="aSpace2" presStyleCnt="0"/>
      <dgm:spPr/>
      <dgm:t>
        <a:bodyPr/>
        <a:lstStyle/>
        <a:p>
          <a:endParaRPr lang="ru-RU"/>
        </a:p>
      </dgm:t>
    </dgm:pt>
    <dgm:pt modelId="{A4BF6111-68A9-4C49-9B5D-4E0C5FCF7101}" type="pres">
      <dgm:prSet presAssocID="{C130EAD4-4EA1-4088-A2F9-F9F36D9C5206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C6305-DD8E-4316-A864-118405D6DFC7}" type="pres">
      <dgm:prSet presAssocID="{C130EAD4-4EA1-4088-A2F9-F9F36D9C5206}" presName="aSpace2" presStyleCnt="0"/>
      <dgm:spPr/>
      <dgm:t>
        <a:bodyPr/>
        <a:lstStyle/>
        <a:p>
          <a:endParaRPr lang="ru-RU"/>
        </a:p>
      </dgm:t>
    </dgm:pt>
    <dgm:pt modelId="{4DF84CF4-DEC5-4739-9F7F-B49168DDBA31}" type="pres">
      <dgm:prSet presAssocID="{70313DF7-9BC5-4F96-BFC8-1B1D490881C6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E53C6-B55A-44D5-BF1D-88C12EA1A8D2}" type="pres">
      <dgm:prSet presAssocID="{70313DF7-9BC5-4F96-BFC8-1B1D490881C6}" presName="aSpace2" presStyleCnt="0"/>
      <dgm:spPr/>
      <dgm:t>
        <a:bodyPr/>
        <a:lstStyle/>
        <a:p>
          <a:endParaRPr lang="ru-RU"/>
        </a:p>
      </dgm:t>
    </dgm:pt>
    <dgm:pt modelId="{ADF8C0B7-309A-4671-AEEF-93CD8753B88C}" type="pres">
      <dgm:prSet presAssocID="{72F6CBEA-7FCD-4ACB-9618-91AB7CAE117C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48E84-400A-43E7-86EE-1BE1B443B67D}" type="pres">
      <dgm:prSet presAssocID="{72F6CBEA-7FCD-4ACB-9618-91AB7CAE117C}" presName="aSpace2" presStyleCnt="0"/>
      <dgm:spPr/>
      <dgm:t>
        <a:bodyPr/>
        <a:lstStyle/>
        <a:p>
          <a:endParaRPr lang="ru-RU"/>
        </a:p>
      </dgm:t>
    </dgm:pt>
    <dgm:pt modelId="{A897D290-C095-4615-BB6F-2A2F34BA271B}" type="pres">
      <dgm:prSet presAssocID="{BA42452F-3066-44D3-9B7E-AEE85E0BE61D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8040B-CAD0-4550-BCB6-E59BBF596D56}" type="pres">
      <dgm:prSet presAssocID="{F727E748-4A06-412E-969C-0CA4A61E1726}" presName="aSpace" presStyleCnt="0"/>
      <dgm:spPr/>
      <dgm:t>
        <a:bodyPr/>
        <a:lstStyle/>
        <a:p>
          <a:endParaRPr lang="ru-RU"/>
        </a:p>
      </dgm:t>
    </dgm:pt>
    <dgm:pt modelId="{D4064192-D74D-4A95-9F24-FDADF6244BC0}" type="pres">
      <dgm:prSet presAssocID="{8BE94C05-E5BD-4C3B-BBD3-7327ED5E106F}" presName="compNode" presStyleCnt="0"/>
      <dgm:spPr/>
      <dgm:t>
        <a:bodyPr/>
        <a:lstStyle/>
        <a:p>
          <a:endParaRPr lang="ru-RU"/>
        </a:p>
      </dgm:t>
    </dgm:pt>
    <dgm:pt modelId="{945762E8-3F8A-440C-B9FF-08D707FA2EEE}" type="pres">
      <dgm:prSet presAssocID="{8BE94C05-E5BD-4C3B-BBD3-7327ED5E106F}" presName="aNode" presStyleLbl="bgShp" presStyleIdx="3" presStyleCnt="4" custScaleX="136833" custLinFactNeighborX="2249"/>
      <dgm:spPr/>
      <dgm:t>
        <a:bodyPr/>
        <a:lstStyle/>
        <a:p>
          <a:endParaRPr lang="ru-RU"/>
        </a:p>
      </dgm:t>
    </dgm:pt>
    <dgm:pt modelId="{B14FB571-4E0F-4310-8DF2-AC3C8A3BAA79}" type="pres">
      <dgm:prSet presAssocID="{8BE94C05-E5BD-4C3B-BBD3-7327ED5E106F}" presName="textNode" presStyleLbl="bgShp" presStyleIdx="3" presStyleCnt="4"/>
      <dgm:spPr/>
      <dgm:t>
        <a:bodyPr/>
        <a:lstStyle/>
        <a:p>
          <a:endParaRPr lang="ru-RU"/>
        </a:p>
      </dgm:t>
    </dgm:pt>
    <dgm:pt modelId="{735CD955-AEBF-4CDC-9294-04E07F170408}" type="pres">
      <dgm:prSet presAssocID="{8BE94C05-E5BD-4C3B-BBD3-7327ED5E106F}" presName="compChildNode" presStyleCnt="0"/>
      <dgm:spPr/>
      <dgm:t>
        <a:bodyPr/>
        <a:lstStyle/>
        <a:p>
          <a:endParaRPr lang="ru-RU"/>
        </a:p>
      </dgm:t>
    </dgm:pt>
    <dgm:pt modelId="{4702D003-98B3-4A16-B0B1-57A1CBFEF72E}" type="pres">
      <dgm:prSet presAssocID="{8BE94C05-E5BD-4C3B-BBD3-7327ED5E106F}" presName="theInnerList" presStyleCnt="0"/>
      <dgm:spPr/>
      <dgm:t>
        <a:bodyPr/>
        <a:lstStyle/>
        <a:p>
          <a:endParaRPr lang="ru-RU"/>
        </a:p>
      </dgm:t>
    </dgm:pt>
  </dgm:ptLst>
  <dgm:cxnLst>
    <dgm:cxn modelId="{ECB26C76-BC26-4709-AA2B-525FB120CE3D}" srcId="{509B7DCF-0B76-44FA-A28D-9ACF31B8873C}" destId="{8BE94C05-E5BD-4C3B-BBD3-7327ED5E106F}" srcOrd="3" destOrd="0" parTransId="{A1DE3AE7-939F-48A2-8B42-D36710D5B8B5}" sibTransId="{1231FE88-2E50-44E8-B77E-9169316E7846}"/>
    <dgm:cxn modelId="{0CEC7537-4BA4-45C0-B316-81E612EFAC8D}" srcId="{F727E748-4A06-412E-969C-0CA4A61E1726}" destId="{72F6CBEA-7FCD-4ACB-9618-91AB7CAE117C}" srcOrd="3" destOrd="0" parTransId="{DDB6FE23-043B-43F1-9261-6A9EDDFF1EBC}" sibTransId="{442BFD4A-BB44-4611-8CEA-6CE9FC578FF6}"/>
    <dgm:cxn modelId="{3BFEFA1A-73C7-42AD-9E0A-24C4F4B29FD3}" type="presOf" srcId="{C0EFAF5E-3B55-42C1-AC89-E1C998412BA9}" destId="{7D875454-4101-4998-A02D-A81E4644BDA4}" srcOrd="1" destOrd="0" presId="urn:microsoft.com/office/officeart/2005/8/layout/lProcess2"/>
    <dgm:cxn modelId="{2170AAFC-8BF8-4950-837F-1A1E9E73CB16}" type="presOf" srcId="{BE124FAB-DEBD-459A-A790-894B4F69B530}" destId="{139693B2-EFD6-46ED-AF6E-3D1829766CB9}" srcOrd="0" destOrd="0" presId="urn:microsoft.com/office/officeart/2005/8/layout/lProcess2"/>
    <dgm:cxn modelId="{1ED57E55-CB64-4615-8814-C33754FDE436}" type="presOf" srcId="{2F68E10C-8E43-4CC7-A93E-4FB205D96001}" destId="{E9B3912D-9352-46C8-B5D0-4F907A0025BE}" srcOrd="0" destOrd="0" presId="urn:microsoft.com/office/officeart/2005/8/layout/lProcess2"/>
    <dgm:cxn modelId="{43E9AEDE-76DB-41F9-9D2C-4B2CC54CA8D4}" type="presOf" srcId="{72F6CBEA-7FCD-4ACB-9618-91AB7CAE117C}" destId="{ADF8C0B7-309A-4671-AEEF-93CD8753B88C}" srcOrd="0" destOrd="0" presId="urn:microsoft.com/office/officeart/2005/8/layout/lProcess2"/>
    <dgm:cxn modelId="{E1266F41-2305-47AB-A5F1-8C0EFCADDC65}" srcId="{F727E748-4A06-412E-969C-0CA4A61E1726}" destId="{70313DF7-9BC5-4F96-BFC8-1B1D490881C6}" srcOrd="2" destOrd="0" parTransId="{1F7976CE-C581-48DF-BF3C-1C54404726EA}" sibTransId="{CC457805-7556-4D86-A13C-1CBD49D70789}"/>
    <dgm:cxn modelId="{0CE9D456-5CF9-45D3-9B73-432AE1BE7E6D}" srcId="{F727E748-4A06-412E-969C-0CA4A61E1726}" destId="{BA42452F-3066-44D3-9B7E-AEE85E0BE61D}" srcOrd="4" destOrd="0" parTransId="{62B287B2-E316-4918-A7BC-981AA06D963D}" sibTransId="{82EF8736-0962-47E1-9B9E-073D440EA97B}"/>
    <dgm:cxn modelId="{65941FAF-D3E0-4D9B-8572-38A96A2A551B}" type="presOf" srcId="{D73B5D14-EF5E-418F-A682-B625D8D487A7}" destId="{FBF62D61-1AAC-4631-8F9C-D0974393F933}" srcOrd="0" destOrd="0" presId="urn:microsoft.com/office/officeart/2005/8/layout/lProcess2"/>
    <dgm:cxn modelId="{A228B6BD-0705-4549-A4FE-BBE9F353ED9F}" type="presOf" srcId="{8BE94C05-E5BD-4C3B-BBD3-7327ED5E106F}" destId="{B14FB571-4E0F-4310-8DF2-AC3C8A3BAA79}" srcOrd="1" destOrd="0" presId="urn:microsoft.com/office/officeart/2005/8/layout/lProcess2"/>
    <dgm:cxn modelId="{8E78AC70-6DCF-478A-8EC5-497B3188CFC9}" srcId="{F727E748-4A06-412E-969C-0CA4A61E1726}" destId="{B35A1026-3F2E-419A-85E8-B9824EA490AF}" srcOrd="0" destOrd="0" parTransId="{8C5C2D7E-3982-4401-BD43-372243DA2518}" sibTransId="{54E20DD4-601B-4BA5-9AD1-D2C2D778ED37}"/>
    <dgm:cxn modelId="{70B2047D-ED3B-486B-9430-4F762A270D5B}" srcId="{DB534546-710F-48B0-9945-85F7E136DBAC}" destId="{0EB5DF9E-8AD9-4DD5-8153-9468A9B3B957}" srcOrd="1" destOrd="0" parTransId="{52124207-13DB-4386-B28C-B3EBF05DF80F}" sibTransId="{6C009C73-0EF2-4491-8A84-FA23F16C908D}"/>
    <dgm:cxn modelId="{BD1FFD8B-17B7-404C-864F-196EAB1F5C24}" type="presOf" srcId="{DB534546-710F-48B0-9945-85F7E136DBAC}" destId="{775F5B9C-6EEB-4934-936C-0FF2E35F0436}" srcOrd="0" destOrd="0" presId="urn:microsoft.com/office/officeart/2005/8/layout/lProcess2"/>
    <dgm:cxn modelId="{05BBA9E4-4F0C-4C07-B1DD-9D9D3A44FA5C}" type="presOf" srcId="{39A2AD9F-798B-4A5E-9B00-D73ED3C892BF}" destId="{8F86A4CF-4EC6-4A82-88B7-88C88E49DDF5}" srcOrd="0" destOrd="0" presId="urn:microsoft.com/office/officeart/2005/8/layout/lProcess2"/>
    <dgm:cxn modelId="{A3DDBF02-6FC9-4EF9-9171-8BB956579CEA}" srcId="{C0EFAF5E-3B55-42C1-AC89-E1C998412BA9}" destId="{D73B5D14-EF5E-418F-A682-B625D8D487A7}" srcOrd="3" destOrd="0" parTransId="{E7A69448-3D16-4C38-ABDD-9F90FC6E8DDD}" sibTransId="{0C27A0A7-915D-46A2-9188-9A221B7FB464}"/>
    <dgm:cxn modelId="{6BA4F615-1810-4508-82E1-9874B5CA015F}" type="presOf" srcId="{F727E748-4A06-412E-969C-0CA4A61E1726}" destId="{EC7828A3-9559-45A6-9DBC-65F38384A5A7}" srcOrd="0" destOrd="0" presId="urn:microsoft.com/office/officeart/2005/8/layout/lProcess2"/>
    <dgm:cxn modelId="{7828C956-242B-4221-B272-B3D5A6DCA7ED}" srcId="{DB534546-710F-48B0-9945-85F7E136DBAC}" destId="{E9B531F9-BBA7-404D-B43B-131C9CB129C9}" srcOrd="0" destOrd="0" parTransId="{DAAB7E10-BEA2-499C-8B1F-E78766652FC4}" sibTransId="{1FC8C969-4DDA-40A1-AB4E-EB437581F771}"/>
    <dgm:cxn modelId="{14E69E34-7083-429F-A782-E9E1D5BD9852}" srcId="{C0EFAF5E-3B55-42C1-AC89-E1C998412BA9}" destId="{BE124FAB-DEBD-459A-A790-894B4F69B530}" srcOrd="1" destOrd="0" parTransId="{CA0CF169-06CD-49D0-9782-2CC1007A0F40}" sibTransId="{2DDFB47B-E4A1-41B6-9F8B-E56A64D4B3EB}"/>
    <dgm:cxn modelId="{A7FE9E96-A246-49F3-A5AA-D40CE4C77B1E}" srcId="{509B7DCF-0B76-44FA-A28D-9ACF31B8873C}" destId="{DB534546-710F-48B0-9945-85F7E136DBAC}" srcOrd="1" destOrd="0" parTransId="{1A81906E-4798-47F2-947D-4A53B997E5F8}" sibTransId="{99F23456-94D6-4A48-A0C4-1F0F1F088955}"/>
    <dgm:cxn modelId="{C1299C70-DF00-48CA-9661-C065B9A4DB69}" srcId="{C0EFAF5E-3B55-42C1-AC89-E1C998412BA9}" destId="{A6F96539-B15B-430E-B984-42842090F7A2}" srcOrd="4" destOrd="0" parTransId="{C7ED3626-A5CE-4D9B-B530-E3886215EDB8}" sibTransId="{4072C11C-AB28-4781-9DA6-8AED4349E983}"/>
    <dgm:cxn modelId="{0283050E-3BE7-4ABE-A16F-8DF849DC09A5}" type="presOf" srcId="{70313DF7-9BC5-4F96-BFC8-1B1D490881C6}" destId="{4DF84CF4-DEC5-4739-9F7F-B49168DDBA31}" srcOrd="0" destOrd="0" presId="urn:microsoft.com/office/officeart/2005/8/layout/lProcess2"/>
    <dgm:cxn modelId="{D696CB6B-9F42-46D2-A0A5-FC2CED3F84D5}" type="presOf" srcId="{8BE94C05-E5BD-4C3B-BBD3-7327ED5E106F}" destId="{945762E8-3F8A-440C-B9FF-08D707FA2EEE}" srcOrd="0" destOrd="0" presId="urn:microsoft.com/office/officeart/2005/8/layout/lProcess2"/>
    <dgm:cxn modelId="{5BB098D3-81AA-4B35-A511-A413AFB9C88B}" srcId="{C0EFAF5E-3B55-42C1-AC89-E1C998412BA9}" destId="{5F3B6C66-3E60-4054-BCE5-872620B86967}" srcOrd="2" destOrd="0" parTransId="{41E18422-8508-4711-A01F-577E6933F5D4}" sibTransId="{46815B9F-664C-4F8E-9DEA-8515DCACE09F}"/>
    <dgm:cxn modelId="{DAD5F15A-50A7-447A-86EC-2982344E0A7C}" srcId="{DB534546-710F-48B0-9945-85F7E136DBAC}" destId="{126D2640-2079-4098-9304-CD420C4DE425}" srcOrd="4" destOrd="0" parTransId="{F9A1A97A-AE70-4B8D-9868-2080C72A3830}" sibTransId="{993CFD9C-C299-4936-9442-2C341FB738C9}"/>
    <dgm:cxn modelId="{C72EE67D-46C1-4D5B-A5E6-7DD351FF98B8}" type="presOf" srcId="{BA42452F-3066-44D3-9B7E-AEE85E0BE61D}" destId="{A897D290-C095-4615-BB6F-2A2F34BA271B}" srcOrd="0" destOrd="0" presId="urn:microsoft.com/office/officeart/2005/8/layout/lProcess2"/>
    <dgm:cxn modelId="{EF7603C7-ED4C-4EC2-85E7-B1C42EE6C67E}" type="presOf" srcId="{0EB5DF9E-8AD9-4DD5-8153-9468A9B3B957}" destId="{E63ED012-F4A4-4CE0-AA7D-FC18B91D9735}" srcOrd="0" destOrd="0" presId="urn:microsoft.com/office/officeart/2005/8/layout/lProcess2"/>
    <dgm:cxn modelId="{220679F4-7564-43CC-8B35-5D13C8515622}" type="presOf" srcId="{A27A7A7B-CE7D-4F73-B2AB-48F684986F14}" destId="{FE0CA3DA-35F1-4292-A75D-A60C9EF22893}" srcOrd="0" destOrd="0" presId="urn:microsoft.com/office/officeart/2005/8/layout/lProcess2"/>
    <dgm:cxn modelId="{8B1D76E6-8A49-4758-956B-AF452FB596D5}" srcId="{509B7DCF-0B76-44FA-A28D-9ACF31B8873C}" destId="{F727E748-4A06-412E-969C-0CA4A61E1726}" srcOrd="2" destOrd="0" parTransId="{EFE49BE6-C6E3-48BB-8AE0-31E604D5D98B}" sibTransId="{2883335C-3A40-4B9B-BFFA-53909ED43BD1}"/>
    <dgm:cxn modelId="{3450D9F6-DC1D-4D7D-A23E-A7FE17EA6B37}" srcId="{F727E748-4A06-412E-969C-0CA4A61E1726}" destId="{C130EAD4-4EA1-4088-A2F9-F9F36D9C5206}" srcOrd="1" destOrd="0" parTransId="{5F78923E-9AE4-429C-8FDD-E9316DC2252F}" sibTransId="{D2FDD53E-DEE4-4577-821F-67822CCC786C}"/>
    <dgm:cxn modelId="{FFBE5EB2-3BF9-497D-A63B-144307276E15}" type="presOf" srcId="{F727E748-4A06-412E-969C-0CA4A61E1726}" destId="{FDC26732-C5E3-47AF-A754-50272A2E864C}" srcOrd="1" destOrd="0" presId="urn:microsoft.com/office/officeart/2005/8/layout/lProcess2"/>
    <dgm:cxn modelId="{A5A2E80D-19CF-4210-BB84-8EE7B5920427}" type="presOf" srcId="{B35A1026-3F2E-419A-85E8-B9824EA490AF}" destId="{3528ED1A-CBB4-4B8D-892F-61A699B37746}" srcOrd="0" destOrd="0" presId="urn:microsoft.com/office/officeart/2005/8/layout/lProcess2"/>
    <dgm:cxn modelId="{EF4368E5-F740-4CD3-8111-9FB21A1483FF}" srcId="{DB534546-710F-48B0-9945-85F7E136DBAC}" destId="{A27A7A7B-CE7D-4F73-B2AB-48F684986F14}" srcOrd="3" destOrd="0" parTransId="{D2F00336-7439-4898-93F8-D85512427B4E}" sibTransId="{2B2DEF5F-53D5-4FB9-9443-C5416A5B8BDD}"/>
    <dgm:cxn modelId="{D7241621-FAEB-48BF-9AD7-C0CA4E603A46}" type="presOf" srcId="{C130EAD4-4EA1-4088-A2F9-F9F36D9C5206}" destId="{A4BF6111-68A9-4C49-9B5D-4E0C5FCF7101}" srcOrd="0" destOrd="0" presId="urn:microsoft.com/office/officeart/2005/8/layout/lProcess2"/>
    <dgm:cxn modelId="{ED62A85A-D7BE-493B-865D-38CC756F8CD0}" type="presOf" srcId="{C0EFAF5E-3B55-42C1-AC89-E1C998412BA9}" destId="{EECA5C5B-B766-4433-BF21-C43379C2D020}" srcOrd="0" destOrd="0" presId="urn:microsoft.com/office/officeart/2005/8/layout/lProcess2"/>
    <dgm:cxn modelId="{589AC3F8-3711-4E62-B6F7-B5CEA209B7C4}" type="presOf" srcId="{5F3B6C66-3E60-4054-BCE5-872620B86967}" destId="{97F13B2C-FA7D-4CFA-9468-C6E642FB4E2A}" srcOrd="0" destOrd="0" presId="urn:microsoft.com/office/officeart/2005/8/layout/lProcess2"/>
    <dgm:cxn modelId="{B14307C2-8082-4B16-9DAA-F9B77D5CAEE5}" type="presOf" srcId="{509B7DCF-0B76-44FA-A28D-9ACF31B8873C}" destId="{FDE87B3D-627A-4391-A495-6C0876729E3D}" srcOrd="0" destOrd="0" presId="urn:microsoft.com/office/officeart/2005/8/layout/lProcess2"/>
    <dgm:cxn modelId="{4740AA5E-CAF7-411C-B829-5929F027CC53}" srcId="{DB534546-710F-48B0-9945-85F7E136DBAC}" destId="{2F68E10C-8E43-4CC7-A93E-4FB205D96001}" srcOrd="2" destOrd="0" parTransId="{DB1B7C67-86B1-4BD6-A643-315EFB9C8BA3}" sibTransId="{BE7B2E9C-A68C-4C9C-A291-3B49FDDF8DEC}"/>
    <dgm:cxn modelId="{FF8D4C4B-0A97-48C5-94BB-1A7BE9029486}" type="presOf" srcId="{DB534546-710F-48B0-9945-85F7E136DBAC}" destId="{A8D7DB30-A7FE-4ADC-A0AE-5679DDDD7A49}" srcOrd="1" destOrd="0" presId="urn:microsoft.com/office/officeart/2005/8/layout/lProcess2"/>
    <dgm:cxn modelId="{16421611-BB4B-4A28-8DB1-9670A670EE23}" type="presOf" srcId="{126D2640-2079-4098-9304-CD420C4DE425}" destId="{11E4F6E5-DA5D-4936-A475-8DF97FDA5780}" srcOrd="0" destOrd="0" presId="urn:microsoft.com/office/officeart/2005/8/layout/lProcess2"/>
    <dgm:cxn modelId="{788BE5E6-93C5-481E-AC6E-F85731325D72}" srcId="{509B7DCF-0B76-44FA-A28D-9ACF31B8873C}" destId="{C0EFAF5E-3B55-42C1-AC89-E1C998412BA9}" srcOrd="0" destOrd="0" parTransId="{AD6C5E34-FBD4-468E-866B-EFC05ED1C1C1}" sibTransId="{9AD494E5-AEA0-4DF1-A075-0C040F33252D}"/>
    <dgm:cxn modelId="{D4261143-63F0-4588-85EA-6A00C2330A78}" type="presOf" srcId="{E9B531F9-BBA7-404D-B43B-131C9CB129C9}" destId="{D4EEE6ED-8B0F-4C41-8C3D-1344E1B66D13}" srcOrd="0" destOrd="0" presId="urn:microsoft.com/office/officeart/2005/8/layout/lProcess2"/>
    <dgm:cxn modelId="{2A472041-0770-42FA-823C-4C943C01EB48}" type="presOf" srcId="{A6F96539-B15B-430E-B984-42842090F7A2}" destId="{490FC6A7-EB84-41E3-ADBB-32AB13FC1E0B}" srcOrd="0" destOrd="0" presId="urn:microsoft.com/office/officeart/2005/8/layout/lProcess2"/>
    <dgm:cxn modelId="{D9794C0D-EDDE-4FD9-9E97-60A9C04AE52A}" srcId="{C0EFAF5E-3B55-42C1-AC89-E1C998412BA9}" destId="{39A2AD9F-798B-4A5E-9B00-D73ED3C892BF}" srcOrd="0" destOrd="0" parTransId="{39C4E7DE-C68C-4A8E-96E6-EE8B52C6E701}" sibTransId="{9670D622-48D7-46D0-9687-1B7336CF085C}"/>
    <dgm:cxn modelId="{0EEDFC07-39C8-45E6-B9B0-D5A7324AE51F}" type="presParOf" srcId="{FDE87B3D-627A-4391-A495-6C0876729E3D}" destId="{C246CC39-FB62-4DC1-89E6-593E8DCD8EC0}" srcOrd="0" destOrd="0" presId="urn:microsoft.com/office/officeart/2005/8/layout/lProcess2"/>
    <dgm:cxn modelId="{098E7824-A070-4F85-8DD6-F6F39860D4F4}" type="presParOf" srcId="{C246CC39-FB62-4DC1-89E6-593E8DCD8EC0}" destId="{EECA5C5B-B766-4433-BF21-C43379C2D020}" srcOrd="0" destOrd="0" presId="urn:microsoft.com/office/officeart/2005/8/layout/lProcess2"/>
    <dgm:cxn modelId="{14088739-DA0F-4A92-AB1E-756946707882}" type="presParOf" srcId="{C246CC39-FB62-4DC1-89E6-593E8DCD8EC0}" destId="{7D875454-4101-4998-A02D-A81E4644BDA4}" srcOrd="1" destOrd="0" presId="urn:microsoft.com/office/officeart/2005/8/layout/lProcess2"/>
    <dgm:cxn modelId="{759FAF2D-0757-4581-81AE-6463CFBDFBFC}" type="presParOf" srcId="{C246CC39-FB62-4DC1-89E6-593E8DCD8EC0}" destId="{BF285693-9FA4-4A3C-8461-4E2B59D3099C}" srcOrd="2" destOrd="0" presId="urn:microsoft.com/office/officeart/2005/8/layout/lProcess2"/>
    <dgm:cxn modelId="{44EED507-F6BA-42A3-B7CB-139712DE4D28}" type="presParOf" srcId="{BF285693-9FA4-4A3C-8461-4E2B59D3099C}" destId="{616D2D8E-3B07-4184-B9A2-46D7D46C34FE}" srcOrd="0" destOrd="0" presId="urn:microsoft.com/office/officeart/2005/8/layout/lProcess2"/>
    <dgm:cxn modelId="{B17CAE43-8A28-4949-ABFD-F0AD332F3541}" type="presParOf" srcId="{616D2D8E-3B07-4184-B9A2-46D7D46C34FE}" destId="{8F86A4CF-4EC6-4A82-88B7-88C88E49DDF5}" srcOrd="0" destOrd="0" presId="urn:microsoft.com/office/officeart/2005/8/layout/lProcess2"/>
    <dgm:cxn modelId="{A2DC3BB1-832A-4ABA-9939-54BB853DE1AB}" type="presParOf" srcId="{616D2D8E-3B07-4184-B9A2-46D7D46C34FE}" destId="{B4A56486-E26A-4AB5-ACE5-9C9714772137}" srcOrd="1" destOrd="0" presId="urn:microsoft.com/office/officeart/2005/8/layout/lProcess2"/>
    <dgm:cxn modelId="{9716AF04-15BC-42D1-84D4-F5B472E1FD31}" type="presParOf" srcId="{616D2D8E-3B07-4184-B9A2-46D7D46C34FE}" destId="{139693B2-EFD6-46ED-AF6E-3D1829766CB9}" srcOrd="2" destOrd="0" presId="urn:microsoft.com/office/officeart/2005/8/layout/lProcess2"/>
    <dgm:cxn modelId="{5D7491AE-3F8B-457B-B1F6-626E26E85A06}" type="presParOf" srcId="{616D2D8E-3B07-4184-B9A2-46D7D46C34FE}" destId="{0B101E98-50FF-4367-BA98-7A7DB09B084C}" srcOrd="3" destOrd="0" presId="urn:microsoft.com/office/officeart/2005/8/layout/lProcess2"/>
    <dgm:cxn modelId="{8A1CB884-051A-4913-A9FA-F88ABA44AD3B}" type="presParOf" srcId="{616D2D8E-3B07-4184-B9A2-46D7D46C34FE}" destId="{97F13B2C-FA7D-4CFA-9468-C6E642FB4E2A}" srcOrd="4" destOrd="0" presId="urn:microsoft.com/office/officeart/2005/8/layout/lProcess2"/>
    <dgm:cxn modelId="{918E1A90-1CA9-4436-ABA7-87E63FD2DA1B}" type="presParOf" srcId="{616D2D8E-3B07-4184-B9A2-46D7D46C34FE}" destId="{C8215BA6-64E2-4EB6-A654-575908196882}" srcOrd="5" destOrd="0" presId="urn:microsoft.com/office/officeart/2005/8/layout/lProcess2"/>
    <dgm:cxn modelId="{7BA59219-97BA-4B82-AB82-678FE8FBD4E6}" type="presParOf" srcId="{616D2D8E-3B07-4184-B9A2-46D7D46C34FE}" destId="{FBF62D61-1AAC-4631-8F9C-D0974393F933}" srcOrd="6" destOrd="0" presId="urn:microsoft.com/office/officeart/2005/8/layout/lProcess2"/>
    <dgm:cxn modelId="{5BC16698-1D95-4E2E-93B1-C531DE31A905}" type="presParOf" srcId="{616D2D8E-3B07-4184-B9A2-46D7D46C34FE}" destId="{E79398CD-9751-400E-8522-E3007D3CF79F}" srcOrd="7" destOrd="0" presId="urn:microsoft.com/office/officeart/2005/8/layout/lProcess2"/>
    <dgm:cxn modelId="{9B749722-BC57-469B-AA76-D740E061CE9F}" type="presParOf" srcId="{616D2D8E-3B07-4184-B9A2-46D7D46C34FE}" destId="{490FC6A7-EB84-41E3-ADBB-32AB13FC1E0B}" srcOrd="8" destOrd="0" presId="urn:microsoft.com/office/officeart/2005/8/layout/lProcess2"/>
    <dgm:cxn modelId="{E7533563-BD34-4CBB-8583-FA60DFDF269B}" type="presParOf" srcId="{FDE87B3D-627A-4391-A495-6C0876729E3D}" destId="{CD51345E-C418-4A05-B7F3-33FE895DCA35}" srcOrd="1" destOrd="0" presId="urn:microsoft.com/office/officeart/2005/8/layout/lProcess2"/>
    <dgm:cxn modelId="{CF3E722E-6D0E-4117-BE70-CE71C09A6C7F}" type="presParOf" srcId="{FDE87B3D-627A-4391-A495-6C0876729E3D}" destId="{FB3C64EC-3463-479E-A2E7-9707F761C647}" srcOrd="2" destOrd="0" presId="urn:microsoft.com/office/officeart/2005/8/layout/lProcess2"/>
    <dgm:cxn modelId="{E505F6B3-CFAE-424E-840A-D3D8B8BE460C}" type="presParOf" srcId="{FB3C64EC-3463-479E-A2E7-9707F761C647}" destId="{775F5B9C-6EEB-4934-936C-0FF2E35F0436}" srcOrd="0" destOrd="0" presId="urn:microsoft.com/office/officeart/2005/8/layout/lProcess2"/>
    <dgm:cxn modelId="{88A6446B-6DA8-47D8-AB54-744343EBDA01}" type="presParOf" srcId="{FB3C64EC-3463-479E-A2E7-9707F761C647}" destId="{A8D7DB30-A7FE-4ADC-A0AE-5679DDDD7A49}" srcOrd="1" destOrd="0" presId="urn:microsoft.com/office/officeart/2005/8/layout/lProcess2"/>
    <dgm:cxn modelId="{0B65FEA1-9251-4CDD-980F-82A306BA62F2}" type="presParOf" srcId="{FB3C64EC-3463-479E-A2E7-9707F761C647}" destId="{43247821-20D6-42EE-941A-69ACE01FDCF0}" srcOrd="2" destOrd="0" presId="urn:microsoft.com/office/officeart/2005/8/layout/lProcess2"/>
    <dgm:cxn modelId="{490B90E1-8AB3-4E21-A33D-C337DD08CB51}" type="presParOf" srcId="{43247821-20D6-42EE-941A-69ACE01FDCF0}" destId="{B94981FB-4EB0-4396-BFF6-DF2315AB8B60}" srcOrd="0" destOrd="0" presId="urn:microsoft.com/office/officeart/2005/8/layout/lProcess2"/>
    <dgm:cxn modelId="{7E64AC45-6174-47CB-9954-232BCC49F3CE}" type="presParOf" srcId="{B94981FB-4EB0-4396-BFF6-DF2315AB8B60}" destId="{D4EEE6ED-8B0F-4C41-8C3D-1344E1B66D13}" srcOrd="0" destOrd="0" presId="urn:microsoft.com/office/officeart/2005/8/layout/lProcess2"/>
    <dgm:cxn modelId="{225514F3-C83B-4354-9F8D-157EA0146814}" type="presParOf" srcId="{B94981FB-4EB0-4396-BFF6-DF2315AB8B60}" destId="{4498EE9B-B2DA-4606-BF84-047EC3C7ECBD}" srcOrd="1" destOrd="0" presId="urn:microsoft.com/office/officeart/2005/8/layout/lProcess2"/>
    <dgm:cxn modelId="{6A70DF98-A1FB-4F2B-970E-6A2F189FB5FD}" type="presParOf" srcId="{B94981FB-4EB0-4396-BFF6-DF2315AB8B60}" destId="{E63ED012-F4A4-4CE0-AA7D-FC18B91D9735}" srcOrd="2" destOrd="0" presId="urn:microsoft.com/office/officeart/2005/8/layout/lProcess2"/>
    <dgm:cxn modelId="{2D5511C1-244C-411C-917A-86479E7E39A0}" type="presParOf" srcId="{B94981FB-4EB0-4396-BFF6-DF2315AB8B60}" destId="{FBC84E92-79BB-4A09-BD04-8A40FE09F8D3}" srcOrd="3" destOrd="0" presId="urn:microsoft.com/office/officeart/2005/8/layout/lProcess2"/>
    <dgm:cxn modelId="{8D852DE0-215E-44FC-9694-F4F1A5CF120E}" type="presParOf" srcId="{B94981FB-4EB0-4396-BFF6-DF2315AB8B60}" destId="{E9B3912D-9352-46C8-B5D0-4F907A0025BE}" srcOrd="4" destOrd="0" presId="urn:microsoft.com/office/officeart/2005/8/layout/lProcess2"/>
    <dgm:cxn modelId="{8F34730B-8E7C-4E4D-9B87-DD3A7FC1C09C}" type="presParOf" srcId="{B94981FB-4EB0-4396-BFF6-DF2315AB8B60}" destId="{94EA2C8D-FB3B-437E-A8F5-91CB41EC085F}" srcOrd="5" destOrd="0" presId="urn:microsoft.com/office/officeart/2005/8/layout/lProcess2"/>
    <dgm:cxn modelId="{08D20798-A583-4F82-BE7F-165896F67102}" type="presParOf" srcId="{B94981FB-4EB0-4396-BFF6-DF2315AB8B60}" destId="{FE0CA3DA-35F1-4292-A75D-A60C9EF22893}" srcOrd="6" destOrd="0" presId="urn:microsoft.com/office/officeart/2005/8/layout/lProcess2"/>
    <dgm:cxn modelId="{C7D0986A-E7FC-4884-9457-5FCF661BD6BB}" type="presParOf" srcId="{B94981FB-4EB0-4396-BFF6-DF2315AB8B60}" destId="{415B193C-C2A4-4197-B161-7A535A2B177D}" srcOrd="7" destOrd="0" presId="urn:microsoft.com/office/officeart/2005/8/layout/lProcess2"/>
    <dgm:cxn modelId="{257F01D0-E86A-4AA8-BF52-06ADF53B09F6}" type="presParOf" srcId="{B94981FB-4EB0-4396-BFF6-DF2315AB8B60}" destId="{11E4F6E5-DA5D-4936-A475-8DF97FDA5780}" srcOrd="8" destOrd="0" presId="urn:microsoft.com/office/officeart/2005/8/layout/lProcess2"/>
    <dgm:cxn modelId="{5B87E7D4-2DB0-4097-B134-6BBAF66B934F}" type="presParOf" srcId="{FDE87B3D-627A-4391-A495-6C0876729E3D}" destId="{BF05CA59-155A-40A3-9B09-0FE0CFBF19D1}" srcOrd="3" destOrd="0" presId="urn:microsoft.com/office/officeart/2005/8/layout/lProcess2"/>
    <dgm:cxn modelId="{94BC67D2-09F9-46E9-8D28-7932008E6A4B}" type="presParOf" srcId="{FDE87B3D-627A-4391-A495-6C0876729E3D}" destId="{D09F2638-5124-4189-AD32-DCD5F02BA9DB}" srcOrd="4" destOrd="0" presId="urn:microsoft.com/office/officeart/2005/8/layout/lProcess2"/>
    <dgm:cxn modelId="{EE9518E5-3B11-4ECD-B985-4AE426DB8957}" type="presParOf" srcId="{D09F2638-5124-4189-AD32-DCD5F02BA9DB}" destId="{EC7828A3-9559-45A6-9DBC-65F38384A5A7}" srcOrd="0" destOrd="0" presId="urn:microsoft.com/office/officeart/2005/8/layout/lProcess2"/>
    <dgm:cxn modelId="{E297CA77-D61A-4303-82F1-9A288DC11DD6}" type="presParOf" srcId="{D09F2638-5124-4189-AD32-DCD5F02BA9DB}" destId="{FDC26732-C5E3-47AF-A754-50272A2E864C}" srcOrd="1" destOrd="0" presId="urn:microsoft.com/office/officeart/2005/8/layout/lProcess2"/>
    <dgm:cxn modelId="{1729E10E-C00D-4904-AABF-3B5EF37E1679}" type="presParOf" srcId="{D09F2638-5124-4189-AD32-DCD5F02BA9DB}" destId="{6AB17532-ED38-4F08-9E1C-80F872EE352B}" srcOrd="2" destOrd="0" presId="urn:microsoft.com/office/officeart/2005/8/layout/lProcess2"/>
    <dgm:cxn modelId="{D141FD69-81AF-426F-A33A-D2FDAB44B068}" type="presParOf" srcId="{6AB17532-ED38-4F08-9E1C-80F872EE352B}" destId="{3B98300A-0D4F-415F-9B8F-A4CCB980DDE7}" srcOrd="0" destOrd="0" presId="urn:microsoft.com/office/officeart/2005/8/layout/lProcess2"/>
    <dgm:cxn modelId="{83A90149-6E9E-4B09-A159-E648542D4C05}" type="presParOf" srcId="{3B98300A-0D4F-415F-9B8F-A4CCB980DDE7}" destId="{3528ED1A-CBB4-4B8D-892F-61A699B37746}" srcOrd="0" destOrd="0" presId="urn:microsoft.com/office/officeart/2005/8/layout/lProcess2"/>
    <dgm:cxn modelId="{5FB4F1EA-C437-41B8-9C98-3211B3706A70}" type="presParOf" srcId="{3B98300A-0D4F-415F-9B8F-A4CCB980DDE7}" destId="{C3E14F6A-EFB5-4C2D-A796-04225901A3DE}" srcOrd="1" destOrd="0" presId="urn:microsoft.com/office/officeart/2005/8/layout/lProcess2"/>
    <dgm:cxn modelId="{AB00FA5F-F0FF-4DDA-8C47-8EB2554B3A97}" type="presParOf" srcId="{3B98300A-0D4F-415F-9B8F-A4CCB980DDE7}" destId="{A4BF6111-68A9-4C49-9B5D-4E0C5FCF7101}" srcOrd="2" destOrd="0" presId="urn:microsoft.com/office/officeart/2005/8/layout/lProcess2"/>
    <dgm:cxn modelId="{0FBAC93F-12A9-42E4-B22A-37031C3614B0}" type="presParOf" srcId="{3B98300A-0D4F-415F-9B8F-A4CCB980DDE7}" destId="{1BEC6305-DD8E-4316-A864-118405D6DFC7}" srcOrd="3" destOrd="0" presId="urn:microsoft.com/office/officeart/2005/8/layout/lProcess2"/>
    <dgm:cxn modelId="{D18AC8A5-B723-4F62-AA5F-4AC74204C5E4}" type="presParOf" srcId="{3B98300A-0D4F-415F-9B8F-A4CCB980DDE7}" destId="{4DF84CF4-DEC5-4739-9F7F-B49168DDBA31}" srcOrd="4" destOrd="0" presId="urn:microsoft.com/office/officeart/2005/8/layout/lProcess2"/>
    <dgm:cxn modelId="{9D80C6BA-378A-451A-9340-B5C9848B6FC2}" type="presParOf" srcId="{3B98300A-0D4F-415F-9B8F-A4CCB980DDE7}" destId="{5C1E53C6-B55A-44D5-BF1D-88C12EA1A8D2}" srcOrd="5" destOrd="0" presId="urn:microsoft.com/office/officeart/2005/8/layout/lProcess2"/>
    <dgm:cxn modelId="{7F2755F6-14C7-4EB0-878F-1945574B4735}" type="presParOf" srcId="{3B98300A-0D4F-415F-9B8F-A4CCB980DDE7}" destId="{ADF8C0B7-309A-4671-AEEF-93CD8753B88C}" srcOrd="6" destOrd="0" presId="urn:microsoft.com/office/officeart/2005/8/layout/lProcess2"/>
    <dgm:cxn modelId="{2AFFAECA-9089-4C98-BDB4-8076C2908B35}" type="presParOf" srcId="{3B98300A-0D4F-415F-9B8F-A4CCB980DDE7}" destId="{19D48E84-400A-43E7-86EE-1BE1B443B67D}" srcOrd="7" destOrd="0" presId="urn:microsoft.com/office/officeart/2005/8/layout/lProcess2"/>
    <dgm:cxn modelId="{ECCBE100-D296-4BBB-8FC0-A1868E9A1333}" type="presParOf" srcId="{3B98300A-0D4F-415F-9B8F-A4CCB980DDE7}" destId="{A897D290-C095-4615-BB6F-2A2F34BA271B}" srcOrd="8" destOrd="0" presId="urn:microsoft.com/office/officeart/2005/8/layout/lProcess2"/>
    <dgm:cxn modelId="{FB30C0CC-18CB-4779-ACC7-ECCB1D4FC3F3}" type="presParOf" srcId="{FDE87B3D-627A-4391-A495-6C0876729E3D}" destId="{49E8040B-CAD0-4550-BCB6-E59BBF596D56}" srcOrd="5" destOrd="0" presId="urn:microsoft.com/office/officeart/2005/8/layout/lProcess2"/>
    <dgm:cxn modelId="{2B3CA26F-33EF-4CF7-A393-2AC124FE2120}" type="presParOf" srcId="{FDE87B3D-627A-4391-A495-6C0876729E3D}" destId="{D4064192-D74D-4A95-9F24-FDADF6244BC0}" srcOrd="6" destOrd="0" presId="urn:microsoft.com/office/officeart/2005/8/layout/lProcess2"/>
    <dgm:cxn modelId="{F8F79C6C-B46C-4CE3-9AE1-ED8D563A0CF3}" type="presParOf" srcId="{D4064192-D74D-4A95-9F24-FDADF6244BC0}" destId="{945762E8-3F8A-440C-B9FF-08D707FA2EEE}" srcOrd="0" destOrd="0" presId="urn:microsoft.com/office/officeart/2005/8/layout/lProcess2"/>
    <dgm:cxn modelId="{398F839C-E2CD-4ED9-9DB7-D424389AC641}" type="presParOf" srcId="{D4064192-D74D-4A95-9F24-FDADF6244BC0}" destId="{B14FB571-4E0F-4310-8DF2-AC3C8A3BAA79}" srcOrd="1" destOrd="0" presId="urn:microsoft.com/office/officeart/2005/8/layout/lProcess2"/>
    <dgm:cxn modelId="{02800010-31BD-41FD-A07F-20B071189044}" type="presParOf" srcId="{D4064192-D74D-4A95-9F24-FDADF6244BC0}" destId="{735CD955-AEBF-4CDC-9294-04E07F170408}" srcOrd="2" destOrd="0" presId="urn:microsoft.com/office/officeart/2005/8/layout/lProcess2"/>
    <dgm:cxn modelId="{60606613-A82C-4C1D-8981-ABBC848235E2}" type="presParOf" srcId="{735CD955-AEBF-4CDC-9294-04E07F170408}" destId="{4702D003-98B3-4A16-B0B1-57A1CBFEF72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Малоимущие, одиноко проживающие граждане,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 ВОВ; лица, отбывавшие наказание, назначенное судом; граждане, не имеющие регистрации по месту жительства или месту пребывания в МО «Город Майкоп»; одиноко проживающие пенсионеры, инвалиды или семьи, состоящие из нетрудоспособных членов, проживающие в неблагоустроенном жилье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отбывавшие наказание назначенное судом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Великой Отечественной войны, бывшие несовершеннолетние узники фашистских лагерей, вдовы участников (инвалидов) ВОВ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4FD4ECD0-8802-4243-9882-5D1CBDF8F88B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53CF-67A3-4935-9AE7-587A3325C249}" type="parTrans" cxnId="{410E858F-63A4-4B0B-B02D-27025AEE163F}">
      <dgm:prSet/>
      <dgm:spPr/>
      <dgm:t>
        <a:bodyPr/>
        <a:lstStyle/>
        <a:p>
          <a:endParaRPr lang="ru-RU"/>
        </a:p>
      </dgm:t>
    </dgm:pt>
    <dgm:pt modelId="{3E6410BD-03C0-40F6-98E2-8B99CD63B98A}" type="sibTrans" cxnId="{410E858F-63A4-4B0B-B02D-27025AEE163F}">
      <dgm:prSet/>
      <dgm:spPr/>
      <dgm:t>
        <a:bodyPr/>
        <a:lstStyle/>
        <a:p>
          <a:endParaRPr lang="ru-RU"/>
        </a:p>
      </dgm:t>
    </dgm:pt>
    <dgm:pt modelId="{9F63159E-E94D-4A6F-B384-AAD20C584758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2D0BA703-5ADE-474E-908A-DCF1E6C341DC}" type="pres">
      <dgm:prSet presAssocID="{01F15B10-EEFA-4697-99A2-8EC2DC19A867}" presName="linNode" presStyleCnt="0"/>
      <dgm:spPr/>
    </dgm:pt>
    <dgm:pt modelId="{07D50E57-3A22-4493-8894-0E5CDC1F49DC}" type="pres">
      <dgm:prSet presAssocID="{01F15B10-EEFA-4697-99A2-8EC2DC19A867}" presName="parentText" presStyleLbl="node1" presStyleIdx="0" presStyleCnt="5" custScaleX="277778" custScaleY="17184" custLinFactNeighborX="-531" custLinFactNeighborY="-10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1F7E-5E73-49B5-807C-55109A2A9831}" type="pres">
      <dgm:prSet presAssocID="{C9C099AB-766B-4817-BCB4-45E9F0A75C1A}" presName="sp" presStyleCnt="0"/>
      <dgm:spPr/>
    </dgm:pt>
    <dgm:pt modelId="{3C0E6B49-D1AB-438C-8753-72E5A19F1740}" type="pres">
      <dgm:prSet presAssocID="{FC560FA7-ED2F-4CC8-AFE5-53F0641FE4FF}" presName="linNode" presStyleCnt="0"/>
      <dgm:spPr/>
    </dgm:pt>
    <dgm:pt modelId="{AF11F7AC-01D1-4587-914D-6F44166AA9F0}" type="pres">
      <dgm:prSet presAssocID="{FC560FA7-ED2F-4CC8-AFE5-53F0641FE4FF}" presName="parentText" presStyleLbl="node1" presStyleIdx="1" presStyleCnt="5" custScaleX="277778" custScaleY="33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7428E-AD9E-47F1-A056-532CA92FB0F1}" type="pres">
      <dgm:prSet presAssocID="{D24871E3-8FE2-4C2D-8A3A-066C7EDEBD31}" presName="sp" presStyleCnt="0"/>
      <dgm:spPr/>
    </dgm:pt>
    <dgm:pt modelId="{F47EFB73-8D9B-4356-866E-7CAC63F1112A}" type="pres">
      <dgm:prSet presAssocID="{95E7D412-510C-49CE-8F6C-E3B1D4F39A60}" presName="linNode" presStyleCnt="0"/>
      <dgm:spPr/>
    </dgm:pt>
    <dgm:pt modelId="{4EAE1854-DB85-4CB1-9ACE-6FBEE15F5803}" type="pres">
      <dgm:prSet presAssocID="{95E7D412-510C-49CE-8F6C-E3B1D4F39A60}" presName="parentText" presStyleLbl="node1" presStyleIdx="2" presStyleCnt="5" custScaleX="275393" custScaleY="12297" custLinFactNeighborX="1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B3EF-7143-4E74-BC4E-05BDA75EE5C0}" type="pres">
      <dgm:prSet presAssocID="{5EF42EA1-0C42-408B-91DD-41904D629594}" presName="sp" presStyleCnt="0"/>
      <dgm:spPr/>
    </dgm:pt>
    <dgm:pt modelId="{6211DF8A-994D-4498-A5BE-FE79BEF33543}" type="pres">
      <dgm:prSet presAssocID="{9CDAF842-5E53-4DCE-8183-CD6A1B22BD5C}" presName="linNode" presStyleCnt="0"/>
      <dgm:spPr/>
    </dgm:pt>
    <dgm:pt modelId="{9B141B01-FC48-401B-91DB-21A6FDB9B7D5}" type="pres">
      <dgm:prSet presAssocID="{9CDAF842-5E53-4DCE-8183-CD6A1B22BD5C}" presName="parentText" presStyleLbl="node1" presStyleIdx="3" presStyleCnt="5" custScaleX="277778" custScaleY="11232" custLinFactNeighborX="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BC1EB-2018-451A-A43A-BC30422784A6}" type="pres">
      <dgm:prSet presAssocID="{708208C9-F121-440B-9D64-B24DDCDEAA3F}" presName="sp" presStyleCnt="0"/>
      <dgm:spPr/>
    </dgm:pt>
    <dgm:pt modelId="{A7FE61C4-9B27-4E24-9DDF-BF7A3816EACF}" type="pres">
      <dgm:prSet presAssocID="{4FD4ECD0-8802-4243-9882-5D1CBDF8F88B}" presName="linNode" presStyleCnt="0"/>
      <dgm:spPr/>
    </dgm:pt>
    <dgm:pt modelId="{363DBDC4-ED01-4198-A1B8-97F720E0208B}" type="pres">
      <dgm:prSet presAssocID="{4FD4ECD0-8802-4243-9882-5D1CBDF8F88B}" presName="parentText" presStyleLbl="node1" presStyleIdx="4" presStyleCnt="5" custScaleX="277506" custScaleY="9089" custLinFactNeighborX="-2489" custLinFactNeighborY="-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2CDEF-EE2B-4E9E-8CF2-6CC2D9E644D2}" type="presOf" srcId="{01F15B10-EEFA-4697-99A2-8EC2DC19A867}" destId="{07D50E57-3A22-4493-8894-0E5CDC1F49DC}" srcOrd="0" destOrd="0" presId="urn:microsoft.com/office/officeart/2005/8/layout/vList5"/>
    <dgm:cxn modelId="{578E2932-4A2A-4AA7-B2F4-5085FFD42126}" srcId="{5F622B3C-0E9E-485F-8B26-64443203DECF}" destId="{01F15B10-EEFA-4697-99A2-8EC2DC19A867}" srcOrd="0" destOrd="0" parTransId="{9D349E58-5FFC-4B0F-95C0-CBBF4C070741}" sibTransId="{C9C099AB-766B-4817-BCB4-45E9F0A75C1A}"/>
    <dgm:cxn modelId="{410E858F-63A4-4B0B-B02D-27025AEE163F}" srcId="{5F622B3C-0E9E-485F-8B26-64443203DECF}" destId="{4FD4ECD0-8802-4243-9882-5D1CBDF8F88B}" srcOrd="4" destOrd="0" parTransId="{B8E353CF-67A3-4935-9AE7-587A3325C249}" sibTransId="{3E6410BD-03C0-40F6-98E2-8B99CD63B98A}"/>
    <dgm:cxn modelId="{7786127D-0CED-4CF8-BFCF-D2E124D42990}" srcId="{5F622B3C-0E9E-485F-8B26-64443203DECF}" destId="{9CDAF842-5E53-4DCE-8183-CD6A1B22BD5C}" srcOrd="3" destOrd="0" parTransId="{012F4235-8A6B-4D7B-8C35-C35970814AF0}" sibTransId="{708208C9-F121-440B-9D64-B24DDCDEAA3F}"/>
    <dgm:cxn modelId="{F92126C1-C88A-4574-86B9-ABDFA64B0C5A}" type="presOf" srcId="{9CDAF842-5E53-4DCE-8183-CD6A1B22BD5C}" destId="{9B141B01-FC48-401B-91DB-21A6FDB9B7D5}" srcOrd="0" destOrd="0" presId="urn:microsoft.com/office/officeart/2005/8/layout/vList5"/>
    <dgm:cxn modelId="{3298D4C4-BF51-4C1A-A3A0-97091AF5B209}" srcId="{5F622B3C-0E9E-485F-8B26-64443203DECF}" destId="{95E7D412-510C-49CE-8F6C-E3B1D4F39A60}" srcOrd="2" destOrd="0" parTransId="{5615000A-01C2-44CC-B822-63C0D788D42A}" sibTransId="{5EF42EA1-0C42-408B-91DD-41904D629594}"/>
    <dgm:cxn modelId="{1238208A-61BC-4438-8F7D-98DE172881D5}" srcId="{5F622B3C-0E9E-485F-8B26-64443203DECF}" destId="{FC560FA7-ED2F-4CC8-AFE5-53F0641FE4FF}" srcOrd="1" destOrd="0" parTransId="{889A028E-B2BA-4C01-91D4-88101B8152A4}" sibTransId="{D24871E3-8FE2-4C2D-8A3A-066C7EDEBD31}"/>
    <dgm:cxn modelId="{1A3D1A04-BE90-4127-A6A3-23DCA87AF0CB}" type="presOf" srcId="{4FD4ECD0-8802-4243-9882-5D1CBDF8F88B}" destId="{363DBDC4-ED01-4198-A1B8-97F720E0208B}" srcOrd="0" destOrd="0" presId="urn:microsoft.com/office/officeart/2005/8/layout/vList5"/>
    <dgm:cxn modelId="{ECBF4809-FAE5-4A53-B6E4-19AA56F8BE18}" type="presOf" srcId="{FC560FA7-ED2F-4CC8-AFE5-53F0641FE4FF}" destId="{AF11F7AC-01D1-4587-914D-6F44166AA9F0}" srcOrd="0" destOrd="0" presId="urn:microsoft.com/office/officeart/2005/8/layout/vList5"/>
    <dgm:cxn modelId="{C40868E5-327F-45BA-AF21-B892B4F7C08B}" type="presOf" srcId="{5F622B3C-0E9E-485F-8B26-64443203DECF}" destId="{9F63159E-E94D-4A6F-B384-AAD20C584758}" srcOrd="0" destOrd="0" presId="urn:microsoft.com/office/officeart/2005/8/layout/vList5"/>
    <dgm:cxn modelId="{C331877B-1CDC-42B1-8C91-94C152DBEBD7}" type="presOf" srcId="{95E7D412-510C-49CE-8F6C-E3B1D4F39A60}" destId="{4EAE1854-DB85-4CB1-9ACE-6FBEE15F5803}" srcOrd="0" destOrd="0" presId="urn:microsoft.com/office/officeart/2005/8/layout/vList5"/>
    <dgm:cxn modelId="{4C8C6A13-E3B6-41B2-9F69-18E1C90B0051}" type="presParOf" srcId="{9F63159E-E94D-4A6F-B384-AAD20C584758}" destId="{2D0BA703-5ADE-474E-908A-DCF1E6C341DC}" srcOrd="0" destOrd="0" presId="urn:microsoft.com/office/officeart/2005/8/layout/vList5"/>
    <dgm:cxn modelId="{7EE927C6-0937-4A8D-9829-568BC91D42C4}" type="presParOf" srcId="{2D0BA703-5ADE-474E-908A-DCF1E6C341DC}" destId="{07D50E57-3A22-4493-8894-0E5CDC1F49DC}" srcOrd="0" destOrd="0" presId="urn:microsoft.com/office/officeart/2005/8/layout/vList5"/>
    <dgm:cxn modelId="{4BAEC44F-6D35-473E-8B9C-0D8FD38F1C11}" type="presParOf" srcId="{9F63159E-E94D-4A6F-B384-AAD20C584758}" destId="{C0061F7E-5E73-49B5-807C-55109A2A9831}" srcOrd="1" destOrd="0" presId="urn:microsoft.com/office/officeart/2005/8/layout/vList5"/>
    <dgm:cxn modelId="{4D9BBB93-5EC1-40E8-9B91-EC0418482EC4}" type="presParOf" srcId="{9F63159E-E94D-4A6F-B384-AAD20C584758}" destId="{3C0E6B49-D1AB-438C-8753-72E5A19F1740}" srcOrd="2" destOrd="0" presId="urn:microsoft.com/office/officeart/2005/8/layout/vList5"/>
    <dgm:cxn modelId="{54C48312-D8DE-4930-8A31-76A43A6F3DAF}" type="presParOf" srcId="{3C0E6B49-D1AB-438C-8753-72E5A19F1740}" destId="{AF11F7AC-01D1-4587-914D-6F44166AA9F0}" srcOrd="0" destOrd="0" presId="urn:microsoft.com/office/officeart/2005/8/layout/vList5"/>
    <dgm:cxn modelId="{3A4ECAA4-963E-4875-92AF-910F6DD24FCC}" type="presParOf" srcId="{9F63159E-E94D-4A6F-B384-AAD20C584758}" destId="{EE07428E-AD9E-47F1-A056-532CA92FB0F1}" srcOrd="3" destOrd="0" presId="urn:microsoft.com/office/officeart/2005/8/layout/vList5"/>
    <dgm:cxn modelId="{F2E6A6CC-791E-4E5B-9F33-419A70EE78D9}" type="presParOf" srcId="{9F63159E-E94D-4A6F-B384-AAD20C584758}" destId="{F47EFB73-8D9B-4356-866E-7CAC63F1112A}" srcOrd="4" destOrd="0" presId="urn:microsoft.com/office/officeart/2005/8/layout/vList5"/>
    <dgm:cxn modelId="{A43446CC-E0BE-48B3-B85B-9073BF0DA62B}" type="presParOf" srcId="{F47EFB73-8D9B-4356-866E-7CAC63F1112A}" destId="{4EAE1854-DB85-4CB1-9ACE-6FBEE15F5803}" srcOrd="0" destOrd="0" presId="urn:microsoft.com/office/officeart/2005/8/layout/vList5"/>
    <dgm:cxn modelId="{E8B82EEE-D37B-4849-9AAD-C6D4448A0030}" type="presParOf" srcId="{9F63159E-E94D-4A6F-B384-AAD20C584758}" destId="{E5BCB3EF-7143-4E74-BC4E-05BDA75EE5C0}" srcOrd="5" destOrd="0" presId="urn:microsoft.com/office/officeart/2005/8/layout/vList5"/>
    <dgm:cxn modelId="{C70A180D-00D2-46E4-8E93-78C02AB51E1D}" type="presParOf" srcId="{9F63159E-E94D-4A6F-B384-AAD20C584758}" destId="{6211DF8A-994D-4498-A5BE-FE79BEF33543}" srcOrd="6" destOrd="0" presId="urn:microsoft.com/office/officeart/2005/8/layout/vList5"/>
    <dgm:cxn modelId="{E5E49866-13C2-44F1-B90F-85453929F244}" type="presParOf" srcId="{6211DF8A-994D-4498-A5BE-FE79BEF33543}" destId="{9B141B01-FC48-401B-91DB-21A6FDB9B7D5}" srcOrd="0" destOrd="0" presId="urn:microsoft.com/office/officeart/2005/8/layout/vList5"/>
    <dgm:cxn modelId="{1C40CC38-C59F-485D-B87E-15FBDA34E05E}" type="presParOf" srcId="{9F63159E-E94D-4A6F-B384-AAD20C584758}" destId="{6CDBC1EB-2018-451A-A43A-BC30422784A6}" srcOrd="7" destOrd="0" presId="urn:microsoft.com/office/officeart/2005/8/layout/vList5"/>
    <dgm:cxn modelId="{7179F165-2809-4F12-9FEB-6B27365351DC}" type="presParOf" srcId="{9F63159E-E94D-4A6F-B384-AAD20C584758}" destId="{A7FE61C4-9B27-4E24-9DDF-BF7A3816EACF}" srcOrd="8" destOrd="0" presId="urn:microsoft.com/office/officeart/2005/8/layout/vList5"/>
    <dgm:cxn modelId="{30B78A67-7619-448D-B76A-2C5997A9CB89}" type="presParOf" srcId="{A7FE61C4-9B27-4E24-9DDF-BF7A3816EACF}" destId="{363DBDC4-ED01-4198-A1B8-97F720E020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Дети-сироты и дети, оставшиеся без попечения родителей и лица из их числа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Граждане, которым присвоено звание «Почетный гражданин города Майкопа»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замещавшие должности муниципальной службы 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 (законные представители), имеющие право на компенсационные выплаты, чей ребенок посещает дошкольное образовательное учреждение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355A520B-A8CB-439C-AD3C-44E77993B181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Молодые семьи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49502-4178-4144-BDC6-19F0108FC120}" type="parTrans" cxnId="{E4D49A60-8513-4FDC-92B7-A8BA1753E918}">
      <dgm:prSet/>
      <dgm:spPr/>
      <dgm:t>
        <a:bodyPr/>
        <a:lstStyle/>
        <a:p>
          <a:endParaRPr lang="ru-RU"/>
        </a:p>
      </dgm:t>
    </dgm:pt>
    <dgm:pt modelId="{B52D5D84-D3A7-41EA-89E2-EF739E2EC5A3}" type="sibTrans" cxnId="{E4D49A60-8513-4FDC-92B7-A8BA1753E918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8AEF4A9D-E000-4530-8F2A-5AF332BA5CDD}" type="pres">
      <dgm:prSet presAssocID="{355A520B-A8CB-439C-AD3C-44E77993B181}" presName="linNode" presStyleCnt="0"/>
      <dgm:spPr/>
    </dgm:pt>
    <dgm:pt modelId="{DFD2F425-DAB4-4AA2-A215-B5E71800DCA8}" type="pres">
      <dgm:prSet presAssocID="{355A520B-A8CB-439C-AD3C-44E77993B181}" presName="parentText" presStyleLbl="node1" presStyleIdx="0" presStyleCnt="5" custScaleX="254811" custScaleY="9261" custLinFactNeighborX="2794" custLinFactNeighborY="-24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60520-00C5-4A4E-B16B-2B10B05A3D24}" type="pres">
      <dgm:prSet presAssocID="{B52D5D84-D3A7-41EA-89E2-EF739E2EC5A3}" presName="sp" presStyleCnt="0"/>
      <dgm:spPr/>
    </dgm:pt>
    <dgm:pt modelId="{00343824-16EE-4970-B1D6-65A9255ADD50}" type="pres">
      <dgm:prSet presAssocID="{01F15B10-EEFA-4697-99A2-8EC2DC19A867}" presName="linNode" presStyleCnt="0"/>
      <dgm:spPr/>
    </dgm:pt>
    <dgm:pt modelId="{2A60DDC7-68F4-4CC0-982C-BC05531D78BF}" type="pres">
      <dgm:prSet presAssocID="{01F15B10-EEFA-4697-99A2-8EC2DC19A867}" presName="parentText" presStyleLbl="node1" presStyleIdx="1" presStyleCnt="5" custScaleX="259857" custScaleY="13131" custLinFactNeighborX="-1109" custLinFactNeighborY="-19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97EDA-038E-4C03-A19A-5E33F89DAD36}" type="pres">
      <dgm:prSet presAssocID="{C9C099AB-766B-4817-BCB4-45E9F0A75C1A}" presName="sp" presStyleCnt="0"/>
      <dgm:spPr/>
    </dgm:pt>
    <dgm:pt modelId="{FB98301E-497C-421F-8F60-AFF58F2C7EF9}" type="pres">
      <dgm:prSet presAssocID="{FC560FA7-ED2F-4CC8-AFE5-53F0641FE4FF}" presName="linNode" presStyleCnt="0"/>
      <dgm:spPr/>
    </dgm:pt>
    <dgm:pt modelId="{44E0CDC3-E6AB-442E-AD86-7CC5BA6F3728}" type="pres">
      <dgm:prSet presAssocID="{FC560FA7-ED2F-4CC8-AFE5-53F0641FE4FF}" presName="parentText" presStyleLbl="node1" presStyleIdx="2" presStyleCnt="5" custScaleX="260128" custScaleY="15913" custLinFactNeighborX="-8825" custLinFactNeighborY="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0C945-D63A-4217-A0DB-2709216DBF43}" type="pres">
      <dgm:prSet presAssocID="{D24871E3-8FE2-4C2D-8A3A-066C7EDEBD31}" presName="sp" presStyleCnt="0"/>
      <dgm:spPr/>
    </dgm:pt>
    <dgm:pt modelId="{2525D99B-9245-4284-B736-8715E4371F55}" type="pres">
      <dgm:prSet presAssocID="{95E7D412-510C-49CE-8F6C-E3B1D4F39A60}" presName="linNode" presStyleCnt="0"/>
      <dgm:spPr/>
    </dgm:pt>
    <dgm:pt modelId="{DB8D0F4E-CAC9-479E-AAC9-F482EDD8056D}" type="pres">
      <dgm:prSet presAssocID="{95E7D412-510C-49CE-8F6C-E3B1D4F39A60}" presName="parentText" presStyleLbl="node1" presStyleIdx="3" presStyleCnt="5" custScaleX="259854" custScaleY="16863" custLinFactNeighborX="-1109" custLinFactNeighborY="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F3D92-5FCE-4C91-8895-572FCF97D46A}" type="pres">
      <dgm:prSet presAssocID="{5EF42EA1-0C42-408B-91DD-41904D629594}" presName="sp" presStyleCnt="0"/>
      <dgm:spPr/>
    </dgm:pt>
    <dgm:pt modelId="{3F71B908-0995-41F3-9C4C-A1A09299D5BB}" type="pres">
      <dgm:prSet presAssocID="{9CDAF842-5E53-4DCE-8183-CD6A1B22BD5C}" presName="linNode" presStyleCnt="0"/>
      <dgm:spPr/>
    </dgm:pt>
    <dgm:pt modelId="{86732500-D7DC-49E7-82CA-4898AA914325}" type="pres">
      <dgm:prSet presAssocID="{9CDAF842-5E53-4DCE-8183-CD6A1B22BD5C}" presName="parentText" presStyleLbl="node1" presStyleIdx="4" presStyleCnt="5" custScaleX="255104" custScaleY="15478" custLinFactNeighborX="-1109" custLinFactNeighborY="-8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C413C-D395-4C1F-B5F0-42FF3F9912CA}" type="presOf" srcId="{5F622B3C-0E9E-485F-8B26-64443203DECF}" destId="{D61FE14C-8119-40B5-9330-6B5011C6910B}" srcOrd="0" destOrd="0" presId="urn:microsoft.com/office/officeart/2005/8/layout/vList5"/>
    <dgm:cxn modelId="{41BDA893-915B-4D99-9FD7-A32B28312599}" type="presOf" srcId="{355A520B-A8CB-439C-AD3C-44E77993B181}" destId="{DFD2F425-DAB4-4AA2-A215-B5E71800DCA8}" srcOrd="0" destOrd="0" presId="urn:microsoft.com/office/officeart/2005/8/layout/vList5"/>
    <dgm:cxn modelId="{82136911-543F-4A20-8461-7DBFB0DCE694}" type="presOf" srcId="{9CDAF842-5E53-4DCE-8183-CD6A1B22BD5C}" destId="{86732500-D7DC-49E7-82CA-4898AA914325}" srcOrd="0" destOrd="0" presId="urn:microsoft.com/office/officeart/2005/8/layout/vList5"/>
    <dgm:cxn modelId="{61AB4DA6-C7D4-4B68-A485-50447003AA51}" type="presOf" srcId="{01F15B10-EEFA-4697-99A2-8EC2DC19A867}" destId="{2A60DDC7-68F4-4CC0-982C-BC05531D78BF}" srcOrd="0" destOrd="0" presId="urn:microsoft.com/office/officeart/2005/8/layout/vList5"/>
    <dgm:cxn modelId="{578E2932-4A2A-4AA7-B2F4-5085FFD42126}" srcId="{5F622B3C-0E9E-485F-8B26-64443203DECF}" destId="{01F15B10-EEFA-4697-99A2-8EC2DC19A867}" srcOrd="1" destOrd="0" parTransId="{9D349E58-5FFC-4B0F-95C0-CBBF4C070741}" sibTransId="{C9C099AB-766B-4817-BCB4-45E9F0A75C1A}"/>
    <dgm:cxn modelId="{E4D49A60-8513-4FDC-92B7-A8BA1753E918}" srcId="{5F622B3C-0E9E-485F-8B26-64443203DECF}" destId="{355A520B-A8CB-439C-AD3C-44E77993B181}" srcOrd="0" destOrd="0" parTransId="{68749502-4178-4144-BDC6-19F0108FC120}" sibTransId="{B52D5D84-D3A7-41EA-89E2-EF739E2EC5A3}"/>
    <dgm:cxn modelId="{7786127D-0CED-4CF8-BFCF-D2E124D42990}" srcId="{5F622B3C-0E9E-485F-8B26-64443203DECF}" destId="{9CDAF842-5E53-4DCE-8183-CD6A1B22BD5C}" srcOrd="4" destOrd="0" parTransId="{012F4235-8A6B-4D7B-8C35-C35970814AF0}" sibTransId="{708208C9-F121-440B-9D64-B24DDCDEAA3F}"/>
    <dgm:cxn modelId="{F0B8738F-3995-4EBB-86DC-9318C7B08AFC}" type="presOf" srcId="{FC560FA7-ED2F-4CC8-AFE5-53F0641FE4FF}" destId="{44E0CDC3-E6AB-442E-AD86-7CC5BA6F3728}" srcOrd="0" destOrd="0" presId="urn:microsoft.com/office/officeart/2005/8/layout/vList5"/>
    <dgm:cxn modelId="{5907CBCE-767B-46EB-9FB1-6BDF0BF2E412}" type="presOf" srcId="{95E7D412-510C-49CE-8F6C-E3B1D4F39A60}" destId="{DB8D0F4E-CAC9-479E-AAC9-F482EDD8056D}" srcOrd="0" destOrd="0" presId="urn:microsoft.com/office/officeart/2005/8/layout/vList5"/>
    <dgm:cxn modelId="{3298D4C4-BF51-4C1A-A3A0-97091AF5B209}" srcId="{5F622B3C-0E9E-485F-8B26-64443203DECF}" destId="{95E7D412-510C-49CE-8F6C-E3B1D4F39A60}" srcOrd="3" destOrd="0" parTransId="{5615000A-01C2-44CC-B822-63C0D788D42A}" sibTransId="{5EF42EA1-0C42-408B-91DD-41904D629594}"/>
    <dgm:cxn modelId="{1238208A-61BC-4438-8F7D-98DE172881D5}" srcId="{5F622B3C-0E9E-485F-8B26-64443203DECF}" destId="{FC560FA7-ED2F-4CC8-AFE5-53F0641FE4FF}" srcOrd="2" destOrd="0" parTransId="{889A028E-B2BA-4C01-91D4-88101B8152A4}" sibTransId="{D24871E3-8FE2-4C2D-8A3A-066C7EDEBD31}"/>
    <dgm:cxn modelId="{B6FB49D5-CCBE-4BAF-B389-414CADC66F34}" type="presParOf" srcId="{D61FE14C-8119-40B5-9330-6B5011C6910B}" destId="{8AEF4A9D-E000-4530-8F2A-5AF332BA5CDD}" srcOrd="0" destOrd="0" presId="urn:microsoft.com/office/officeart/2005/8/layout/vList5"/>
    <dgm:cxn modelId="{D0CCB979-E3A3-4769-8415-6247555FD9AF}" type="presParOf" srcId="{8AEF4A9D-E000-4530-8F2A-5AF332BA5CDD}" destId="{DFD2F425-DAB4-4AA2-A215-B5E71800DCA8}" srcOrd="0" destOrd="0" presId="urn:microsoft.com/office/officeart/2005/8/layout/vList5"/>
    <dgm:cxn modelId="{F4D3F147-8691-403B-A5AD-53FF17A78A7C}" type="presParOf" srcId="{D61FE14C-8119-40B5-9330-6B5011C6910B}" destId="{D5260520-00C5-4A4E-B16B-2B10B05A3D24}" srcOrd="1" destOrd="0" presId="urn:microsoft.com/office/officeart/2005/8/layout/vList5"/>
    <dgm:cxn modelId="{635BCBDC-535B-4702-8EF9-F742F1A1B726}" type="presParOf" srcId="{D61FE14C-8119-40B5-9330-6B5011C6910B}" destId="{00343824-16EE-4970-B1D6-65A9255ADD50}" srcOrd="2" destOrd="0" presId="urn:microsoft.com/office/officeart/2005/8/layout/vList5"/>
    <dgm:cxn modelId="{187925D0-8CC4-4E6F-ABC2-277133B9F508}" type="presParOf" srcId="{00343824-16EE-4970-B1D6-65A9255ADD50}" destId="{2A60DDC7-68F4-4CC0-982C-BC05531D78BF}" srcOrd="0" destOrd="0" presId="urn:microsoft.com/office/officeart/2005/8/layout/vList5"/>
    <dgm:cxn modelId="{73775A21-A9DB-4930-89BE-8D77E798ACD5}" type="presParOf" srcId="{D61FE14C-8119-40B5-9330-6B5011C6910B}" destId="{D8097EDA-038E-4C03-A19A-5E33F89DAD36}" srcOrd="3" destOrd="0" presId="urn:microsoft.com/office/officeart/2005/8/layout/vList5"/>
    <dgm:cxn modelId="{8B0704DD-F364-4DE1-9E47-8D439D3B4019}" type="presParOf" srcId="{D61FE14C-8119-40B5-9330-6B5011C6910B}" destId="{FB98301E-497C-421F-8F60-AFF58F2C7EF9}" srcOrd="4" destOrd="0" presId="urn:microsoft.com/office/officeart/2005/8/layout/vList5"/>
    <dgm:cxn modelId="{2F5A80FD-267B-49D0-82C6-DEBB956C0DBF}" type="presParOf" srcId="{FB98301E-497C-421F-8F60-AFF58F2C7EF9}" destId="{44E0CDC3-E6AB-442E-AD86-7CC5BA6F3728}" srcOrd="0" destOrd="0" presId="urn:microsoft.com/office/officeart/2005/8/layout/vList5"/>
    <dgm:cxn modelId="{4B743626-549D-469F-9328-F9FC34CF6C82}" type="presParOf" srcId="{D61FE14C-8119-40B5-9330-6B5011C6910B}" destId="{DA70C945-D63A-4217-A0DB-2709216DBF43}" srcOrd="5" destOrd="0" presId="urn:microsoft.com/office/officeart/2005/8/layout/vList5"/>
    <dgm:cxn modelId="{5973A2CC-9CBD-45B1-BE33-6DEBA57BBBD2}" type="presParOf" srcId="{D61FE14C-8119-40B5-9330-6B5011C6910B}" destId="{2525D99B-9245-4284-B736-8715E4371F55}" srcOrd="6" destOrd="0" presId="urn:microsoft.com/office/officeart/2005/8/layout/vList5"/>
    <dgm:cxn modelId="{D55B2004-EE84-4024-8FDE-F12606789560}" type="presParOf" srcId="{2525D99B-9245-4284-B736-8715E4371F55}" destId="{DB8D0F4E-CAC9-479E-AAC9-F482EDD8056D}" srcOrd="0" destOrd="0" presId="urn:microsoft.com/office/officeart/2005/8/layout/vList5"/>
    <dgm:cxn modelId="{1D472F68-6DCB-463C-BCAE-FBCF3B611511}" type="presParOf" srcId="{D61FE14C-8119-40B5-9330-6B5011C6910B}" destId="{0CCF3D92-5FCE-4C91-8895-572FCF97D46A}" srcOrd="7" destOrd="0" presId="urn:microsoft.com/office/officeart/2005/8/layout/vList5"/>
    <dgm:cxn modelId="{0FBDFF01-FA6A-4BD4-AB54-145838B89E80}" type="presParOf" srcId="{D61FE14C-8119-40B5-9330-6B5011C6910B}" destId="{3F71B908-0995-41F3-9C4C-A1A09299D5BB}" srcOrd="8" destOrd="0" presId="urn:microsoft.com/office/officeart/2005/8/layout/vList5"/>
    <dgm:cxn modelId="{DBB0509F-8EBB-4732-84C9-44341EDFDE92}" type="presParOf" srcId="{3F71B908-0995-41F3-9C4C-A1A09299D5BB}" destId="{86732500-D7DC-49E7-82CA-4898AA9143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5A520B-A8CB-439C-AD3C-44E77993B181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работающие в сельских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D5D84-D3A7-41EA-89E2-EF739E2EC5A3}" type="sibTrans" cxnId="{E4D49A60-8513-4FDC-92B7-A8BA1753E918}">
      <dgm:prSet/>
      <dgm:spPr/>
      <dgm:t>
        <a:bodyPr/>
        <a:lstStyle/>
        <a:p>
          <a:endParaRPr lang="ru-RU"/>
        </a:p>
      </dgm:t>
    </dgm:pt>
    <dgm:pt modelId="{68749502-4178-4144-BDC6-19F0108FC120}" type="parTrans" cxnId="{E4D49A60-8513-4FDC-92B7-A8BA1753E918}">
      <dgm:prSet/>
      <dgm:spPr/>
      <dgm:t>
        <a:bodyPr/>
        <a:lstStyle/>
        <a:p>
          <a:endParaRPr lang="ru-RU"/>
        </a:p>
      </dgm:t>
    </dgm:pt>
    <dgm:pt modelId="{D5365469-1758-40E1-B2A5-C833221F1E3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003A5-AA1D-4899-837A-DD53B3103708}" type="parTrans" cxnId="{3889783C-FAAA-4A26-A868-98CF73F2ECE6}">
      <dgm:prSet/>
      <dgm:spPr/>
      <dgm:t>
        <a:bodyPr/>
        <a:lstStyle/>
        <a:p>
          <a:endParaRPr lang="ru-RU"/>
        </a:p>
      </dgm:t>
    </dgm:pt>
    <dgm:pt modelId="{A11BC011-A8F5-45B7-8C31-ED6283AE3759}" type="sibTrans" cxnId="{3889783C-FAAA-4A26-A868-98CF73F2ECE6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F4A9D-E000-4530-8F2A-5AF332BA5CDD}" type="pres">
      <dgm:prSet presAssocID="{355A520B-A8CB-439C-AD3C-44E77993B181}" presName="linNode" presStyleCnt="0"/>
      <dgm:spPr/>
    </dgm:pt>
    <dgm:pt modelId="{DFD2F425-DAB4-4AA2-A215-B5E71800DCA8}" type="pres">
      <dgm:prSet presAssocID="{355A520B-A8CB-439C-AD3C-44E77993B181}" presName="parentText" presStyleLbl="node1" presStyleIdx="0" presStyleCnt="2" custScaleX="277778" custScaleY="17706" custLinFactNeighborX="22417" custLinFactNeighborY="-37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B13BB-7B24-4B41-B0B8-2FDBA0AD6EAE}" type="pres">
      <dgm:prSet presAssocID="{B52D5D84-D3A7-41EA-89E2-EF739E2EC5A3}" presName="sp" presStyleCnt="0"/>
      <dgm:spPr/>
    </dgm:pt>
    <dgm:pt modelId="{7DD17814-07E4-4B69-8448-612BA06858F5}" type="pres">
      <dgm:prSet presAssocID="{D5365469-1758-40E1-B2A5-C833221F1E3D}" presName="linNode" presStyleCnt="0"/>
      <dgm:spPr/>
    </dgm:pt>
    <dgm:pt modelId="{0B4E3474-DD6E-4B88-9740-E6CEA2F0B00E}" type="pres">
      <dgm:prSet presAssocID="{D5365469-1758-40E1-B2A5-C833221F1E3D}" presName="parentText" presStyleLbl="node1" presStyleIdx="1" presStyleCnt="2" custScaleX="275925" custScaleY="16040" custLinFactNeighborX="28389" custLinFactNeighborY="-31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056439-1F5C-4825-B863-1EE54AEB95FF}" type="presOf" srcId="{5F622B3C-0E9E-485F-8B26-64443203DECF}" destId="{D61FE14C-8119-40B5-9330-6B5011C6910B}" srcOrd="0" destOrd="0" presId="urn:microsoft.com/office/officeart/2005/8/layout/vList5"/>
    <dgm:cxn modelId="{F04D7DBA-677F-4046-9007-439619965F31}" type="presOf" srcId="{355A520B-A8CB-439C-AD3C-44E77993B181}" destId="{DFD2F425-DAB4-4AA2-A215-B5E71800DCA8}" srcOrd="0" destOrd="0" presId="urn:microsoft.com/office/officeart/2005/8/layout/vList5"/>
    <dgm:cxn modelId="{3889783C-FAAA-4A26-A868-98CF73F2ECE6}" srcId="{5F622B3C-0E9E-485F-8B26-64443203DECF}" destId="{D5365469-1758-40E1-B2A5-C833221F1E3D}" srcOrd="1" destOrd="0" parTransId="{43D003A5-AA1D-4899-837A-DD53B3103708}" sibTransId="{A11BC011-A8F5-45B7-8C31-ED6283AE3759}"/>
    <dgm:cxn modelId="{8B7F1DE4-00BE-4F17-99DA-7E866027BEE5}" type="presOf" srcId="{D5365469-1758-40E1-B2A5-C833221F1E3D}" destId="{0B4E3474-DD6E-4B88-9740-E6CEA2F0B00E}" srcOrd="0" destOrd="0" presId="urn:microsoft.com/office/officeart/2005/8/layout/vList5"/>
    <dgm:cxn modelId="{E4D49A60-8513-4FDC-92B7-A8BA1753E918}" srcId="{5F622B3C-0E9E-485F-8B26-64443203DECF}" destId="{355A520B-A8CB-439C-AD3C-44E77993B181}" srcOrd="0" destOrd="0" parTransId="{68749502-4178-4144-BDC6-19F0108FC120}" sibTransId="{B52D5D84-D3A7-41EA-89E2-EF739E2EC5A3}"/>
    <dgm:cxn modelId="{9780A743-E643-4BCF-8FDE-77E71B8305CD}" type="presParOf" srcId="{D61FE14C-8119-40B5-9330-6B5011C6910B}" destId="{8AEF4A9D-E000-4530-8F2A-5AF332BA5CDD}" srcOrd="0" destOrd="0" presId="urn:microsoft.com/office/officeart/2005/8/layout/vList5"/>
    <dgm:cxn modelId="{1E52A772-90CA-47F6-911D-46271EA07026}" type="presParOf" srcId="{8AEF4A9D-E000-4530-8F2A-5AF332BA5CDD}" destId="{DFD2F425-DAB4-4AA2-A215-B5E71800DCA8}" srcOrd="0" destOrd="0" presId="urn:microsoft.com/office/officeart/2005/8/layout/vList5"/>
    <dgm:cxn modelId="{76D24618-CB53-42A4-B4F8-8711F07E5750}" type="presParOf" srcId="{D61FE14C-8119-40B5-9330-6B5011C6910B}" destId="{99BB13BB-7B24-4B41-B0B8-2FDBA0AD6EAE}" srcOrd="1" destOrd="0" presId="urn:microsoft.com/office/officeart/2005/8/layout/vList5"/>
    <dgm:cxn modelId="{DA125427-CA0A-482A-90DA-85052582203C}" type="presParOf" srcId="{D61FE14C-8119-40B5-9330-6B5011C6910B}" destId="{7DD17814-07E4-4B69-8448-612BA06858F5}" srcOrd="2" destOrd="0" presId="urn:microsoft.com/office/officeart/2005/8/layout/vList5"/>
    <dgm:cxn modelId="{08CA6F1C-6B43-428C-8823-8A84CB885AF7}" type="presParOf" srcId="{7DD17814-07E4-4B69-8448-612BA06858F5}" destId="{0B4E3474-DD6E-4B88-9740-E6CEA2F0B0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8089-1307-422A-B895-E8178A430B22}">
      <dsp:nvSpPr>
        <dsp:cNvPr id="0" name=""/>
        <dsp:cNvSpPr/>
      </dsp:nvSpPr>
      <dsp:spPr>
        <a:xfrm>
          <a:off x="3030728" y="-163005"/>
          <a:ext cx="1766922" cy="16436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kern="1200" dirty="0"/>
        </a:p>
      </dsp:txBody>
      <dsp:txXfrm>
        <a:off x="3110964" y="-82769"/>
        <a:ext cx="1606450" cy="1483176"/>
      </dsp:txXfrm>
    </dsp:sp>
    <dsp:sp modelId="{1DFBC488-27A1-4562-9206-18F145E11C1C}">
      <dsp:nvSpPr>
        <dsp:cNvPr id="0" name=""/>
        <dsp:cNvSpPr/>
      </dsp:nvSpPr>
      <dsp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A89FF-98E6-4147-BF03-044A764D1765}">
      <dsp:nvSpPr>
        <dsp:cNvPr id="0" name=""/>
        <dsp:cNvSpPr/>
      </dsp:nvSpPr>
      <dsp:spPr>
        <a:xfrm>
          <a:off x="4756261" y="218184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6497" y="298420"/>
        <a:ext cx="1606450" cy="1483176"/>
      </dsp:txXfrm>
    </dsp:sp>
    <dsp:sp modelId="{F63878BA-47F9-4A6F-BB24-EEC2D43CA72D}">
      <dsp:nvSpPr>
        <dsp:cNvPr id="0" name=""/>
        <dsp:cNvSpPr/>
      </dsp:nvSpPr>
      <dsp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ED023-6DE6-4389-BD4E-3F94181FE4B3}">
      <dsp:nvSpPr>
        <dsp:cNvPr id="0" name=""/>
        <dsp:cNvSpPr/>
      </dsp:nvSpPr>
      <dsp:spPr>
        <a:xfrm>
          <a:off x="5167101" y="1809034"/>
          <a:ext cx="1766922" cy="16436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7337" y="1889270"/>
        <a:ext cx="1606450" cy="1483176"/>
      </dsp:txXfrm>
    </dsp:sp>
    <dsp:sp modelId="{4C7C2E5C-DC22-4101-9830-F1603A71893B}">
      <dsp:nvSpPr>
        <dsp:cNvPr id="0" name=""/>
        <dsp:cNvSpPr/>
      </dsp:nvSpPr>
      <dsp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2EEFF-BE11-46BB-9CAB-12DCA5DB1210}">
      <dsp:nvSpPr>
        <dsp:cNvPr id="0" name=""/>
        <dsp:cNvSpPr/>
      </dsp:nvSpPr>
      <dsp:spPr>
        <a:xfrm>
          <a:off x="4756258" y="3452399"/>
          <a:ext cx="1766922" cy="16436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6494" y="3532635"/>
        <a:ext cx="1606450" cy="1483176"/>
      </dsp:txXfrm>
    </dsp:sp>
    <dsp:sp modelId="{FE0CAC93-47EE-48A0-AE44-6777D6AB911C}">
      <dsp:nvSpPr>
        <dsp:cNvPr id="0" name=""/>
        <dsp:cNvSpPr/>
      </dsp:nvSpPr>
      <dsp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FCE1C-C48F-4835-9E5C-B530F9132F1B}">
      <dsp:nvSpPr>
        <dsp:cNvPr id="0" name=""/>
        <dsp:cNvSpPr/>
      </dsp:nvSpPr>
      <dsp:spPr>
        <a:xfrm>
          <a:off x="3195065" y="3945420"/>
          <a:ext cx="1766922" cy="164364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5301" y="4025656"/>
        <a:ext cx="1606450" cy="1483176"/>
      </dsp:txXfrm>
    </dsp:sp>
    <dsp:sp modelId="{14DAEB5B-AF54-47DE-8FBB-21473F1F6E24}">
      <dsp:nvSpPr>
        <dsp:cNvPr id="0" name=""/>
        <dsp:cNvSpPr/>
      </dsp:nvSpPr>
      <dsp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BC13C-4FEE-43BE-8704-60B58B15DC45}">
      <dsp:nvSpPr>
        <dsp:cNvPr id="0" name=""/>
        <dsp:cNvSpPr/>
      </dsp:nvSpPr>
      <dsp:spPr>
        <a:xfrm>
          <a:off x="1490162" y="3452402"/>
          <a:ext cx="1766922" cy="16436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Осуществление бюджетного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учета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0398" y="3532638"/>
        <a:ext cx="1606450" cy="1483176"/>
      </dsp:txXfrm>
    </dsp:sp>
    <dsp:sp modelId="{2842C95D-ECDE-4AB5-94A8-EF8FA6710A83}">
      <dsp:nvSpPr>
        <dsp:cNvPr id="0" name=""/>
        <dsp:cNvSpPr/>
      </dsp:nvSpPr>
      <dsp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9DA60-A078-478B-8179-2E026A24E24D}">
      <dsp:nvSpPr>
        <dsp:cNvPr id="0" name=""/>
        <dsp:cNvSpPr/>
      </dsp:nvSpPr>
      <dsp:spPr>
        <a:xfrm>
          <a:off x="894348" y="1964069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4584" y="2044305"/>
        <a:ext cx="1606450" cy="1483176"/>
      </dsp:txXfrm>
    </dsp:sp>
    <dsp:sp modelId="{5FD8C923-634A-4865-AC8D-670B45DEBC50}">
      <dsp:nvSpPr>
        <dsp:cNvPr id="0" name=""/>
        <dsp:cNvSpPr/>
      </dsp:nvSpPr>
      <dsp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BB59D-FE9B-4382-A839-60215535FD81}">
      <dsp:nvSpPr>
        <dsp:cNvPr id="0" name=""/>
        <dsp:cNvSpPr/>
      </dsp:nvSpPr>
      <dsp:spPr>
        <a:xfrm>
          <a:off x="1305188" y="412173"/>
          <a:ext cx="1766922" cy="16436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5424" y="492409"/>
        <a:ext cx="1606450" cy="1483176"/>
      </dsp:txXfrm>
    </dsp:sp>
    <dsp:sp modelId="{1B0C1C33-7195-4F83-9D63-3B6EEB9BE448}">
      <dsp:nvSpPr>
        <dsp:cNvPr id="0" name=""/>
        <dsp:cNvSpPr/>
      </dsp:nvSpPr>
      <dsp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54C5E-08B2-4EB5-8C9D-8B3A6CF5D91C}">
      <dsp:nvSpPr>
        <dsp:cNvPr id="0" name=""/>
        <dsp:cNvSpPr/>
      </dsp:nvSpPr>
      <dsp:spPr>
        <a:xfrm>
          <a:off x="0" y="0"/>
          <a:ext cx="4032448" cy="153829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>
              <a:latin typeface="Times New Roman" pitchFamily="18" charset="0"/>
              <a:cs typeface="Times New Roman" pitchFamily="18" charset="0"/>
            </a:rPr>
            <a:t>Количество работников органов местного самоуправления составляет </a:t>
          </a:r>
          <a:r>
            <a:rPr lang="ru-RU" sz="15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343,5 </a:t>
          </a:r>
          <a:r>
            <a:rPr lang="ru-RU" sz="1500" b="0" i="1" kern="1200" dirty="0" smtClean="0">
              <a:latin typeface="Times New Roman" pitchFamily="18" charset="0"/>
              <a:cs typeface="Times New Roman" pitchFamily="18" charset="0"/>
            </a:rPr>
            <a:t>человек, из них 1</a:t>
          </a:r>
          <a:r>
            <a:rPr lang="en-US" sz="1500" b="0" i="1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500" b="0" i="1" kern="1200" dirty="0" smtClean="0">
              <a:latin typeface="Times New Roman" pitchFamily="18" charset="0"/>
              <a:cs typeface="Times New Roman" pitchFamily="18" charset="0"/>
            </a:rPr>
            <a:t> человек осуществляют переданные республиканские полномочия и финансируются за счет средств, поступающих из республиканского бюджета РА</a:t>
          </a:r>
          <a:endParaRPr lang="ru-RU" sz="15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55" y="45055"/>
        <a:ext cx="3942338" cy="144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A5C5B-B766-4433-BF21-C43379C2D020}">
      <dsp:nvSpPr>
        <dsp:cNvPr id="0" name=""/>
        <dsp:cNvSpPr/>
      </dsp:nvSpPr>
      <dsp:spPr>
        <a:xfrm>
          <a:off x="0" y="0"/>
          <a:ext cx="1850367" cy="511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/>
              <a:latin typeface="Times New Roman" pitchFamily="18" charset="0"/>
              <a:cs typeface="Times New Roman" pitchFamily="18" charset="0"/>
            </a:rPr>
            <a:t>Наименование национального проекта</a:t>
          </a:r>
          <a:endParaRPr lang="ru-RU" sz="18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850367" cy="1533770"/>
      </dsp:txXfrm>
    </dsp:sp>
    <dsp:sp modelId="{8F86A4CF-4EC6-4A82-88B7-88C88E49DDF5}">
      <dsp:nvSpPr>
        <dsp:cNvPr id="0" name=""/>
        <dsp:cNvSpPr/>
      </dsp:nvSpPr>
      <dsp:spPr>
        <a:xfrm>
          <a:off x="332088" y="1534737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Times New Roman" pitchFamily="18" charset="0"/>
              <a:cs typeface="Times New Roman" pitchFamily="18" charset="0"/>
            </a:rPr>
            <a:t>Жилье и городская среда</a:t>
          </a:r>
          <a:endParaRPr lang="ru-RU" sz="1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11" y="1552060"/>
        <a:ext cx="1152438" cy="556806"/>
      </dsp:txXfrm>
    </dsp:sp>
    <dsp:sp modelId="{139693B2-EFD6-46ED-AF6E-3D1829766CB9}">
      <dsp:nvSpPr>
        <dsp:cNvPr id="0" name=""/>
        <dsp:cNvSpPr/>
      </dsp:nvSpPr>
      <dsp:spPr>
        <a:xfrm>
          <a:off x="332088" y="2217183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1" kern="1200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1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11" y="2234506"/>
        <a:ext cx="1152438" cy="556806"/>
      </dsp:txXfrm>
    </dsp:sp>
    <dsp:sp modelId="{97F13B2C-FA7D-4CFA-9468-C6E642FB4E2A}">
      <dsp:nvSpPr>
        <dsp:cNvPr id="0" name=""/>
        <dsp:cNvSpPr/>
      </dsp:nvSpPr>
      <dsp:spPr>
        <a:xfrm>
          <a:off x="332088" y="2899628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11" y="2916951"/>
        <a:ext cx="1152438" cy="556806"/>
      </dsp:txXfrm>
    </dsp:sp>
    <dsp:sp modelId="{FBF62D61-1AAC-4631-8F9C-D0974393F933}">
      <dsp:nvSpPr>
        <dsp:cNvPr id="0" name=""/>
        <dsp:cNvSpPr/>
      </dsp:nvSpPr>
      <dsp:spPr>
        <a:xfrm>
          <a:off x="332088" y="3582074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Times New Roman" pitchFamily="18" charset="0"/>
              <a:cs typeface="Times New Roman" pitchFamily="18" charset="0"/>
            </a:rPr>
            <a:t>Демография</a:t>
          </a:r>
          <a:endParaRPr lang="ru-RU" sz="1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11" y="3599397"/>
        <a:ext cx="1152438" cy="556806"/>
      </dsp:txXfrm>
    </dsp:sp>
    <dsp:sp modelId="{490FC6A7-EB84-41E3-ADBB-32AB13FC1E0B}">
      <dsp:nvSpPr>
        <dsp:cNvPr id="0" name=""/>
        <dsp:cNvSpPr/>
      </dsp:nvSpPr>
      <dsp:spPr>
        <a:xfrm>
          <a:off x="332088" y="4264519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Times New Roman" pitchFamily="18" charset="0"/>
              <a:cs typeface="Times New Roman" pitchFamily="18" charset="0"/>
            </a:rPr>
            <a:t>Безопасные и качественные автомобильные дороги</a:t>
          </a:r>
          <a:endParaRPr lang="ru-RU" sz="9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11" y="4281842"/>
        <a:ext cx="1152438" cy="556806"/>
      </dsp:txXfrm>
    </dsp:sp>
    <dsp:sp modelId="{775F5B9C-6EEB-4934-936C-0FF2E35F0436}">
      <dsp:nvSpPr>
        <dsp:cNvPr id="0" name=""/>
        <dsp:cNvSpPr/>
      </dsp:nvSpPr>
      <dsp:spPr>
        <a:xfrm>
          <a:off x="1962103" y="0"/>
          <a:ext cx="1854017" cy="511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endParaRPr lang="ru-RU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2103" y="0"/>
        <a:ext cx="1854017" cy="1533770"/>
      </dsp:txXfrm>
    </dsp:sp>
    <dsp:sp modelId="{D4EEE6ED-8B0F-4C41-8C3D-1344E1B66D13}">
      <dsp:nvSpPr>
        <dsp:cNvPr id="0" name=""/>
        <dsp:cNvSpPr/>
      </dsp:nvSpPr>
      <dsp:spPr>
        <a:xfrm>
          <a:off x="2295570" y="1534737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102 647,3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893" y="1552060"/>
        <a:ext cx="1152438" cy="556806"/>
      </dsp:txXfrm>
    </dsp:sp>
    <dsp:sp modelId="{E63ED012-F4A4-4CE0-AA7D-FC18B91D9735}">
      <dsp:nvSpPr>
        <dsp:cNvPr id="0" name=""/>
        <dsp:cNvSpPr/>
      </dsp:nvSpPr>
      <dsp:spPr>
        <a:xfrm>
          <a:off x="2295570" y="2217183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5 555,6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893" y="2234506"/>
        <a:ext cx="1152438" cy="556806"/>
      </dsp:txXfrm>
    </dsp:sp>
    <dsp:sp modelId="{E9B3912D-9352-46C8-B5D0-4F907A0025BE}">
      <dsp:nvSpPr>
        <dsp:cNvPr id="0" name=""/>
        <dsp:cNvSpPr/>
      </dsp:nvSpPr>
      <dsp:spPr>
        <a:xfrm>
          <a:off x="2295570" y="2899628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416 540,2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893" y="2916951"/>
        <a:ext cx="1152438" cy="556806"/>
      </dsp:txXfrm>
    </dsp:sp>
    <dsp:sp modelId="{FE0CA3DA-35F1-4292-A75D-A60C9EF22893}">
      <dsp:nvSpPr>
        <dsp:cNvPr id="0" name=""/>
        <dsp:cNvSpPr/>
      </dsp:nvSpPr>
      <dsp:spPr>
        <a:xfrm>
          <a:off x="2295570" y="3582074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247 043,2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893" y="3599397"/>
        <a:ext cx="1152438" cy="556806"/>
      </dsp:txXfrm>
    </dsp:sp>
    <dsp:sp modelId="{11E4F6E5-DA5D-4936-A475-8DF97FDA5780}">
      <dsp:nvSpPr>
        <dsp:cNvPr id="0" name=""/>
        <dsp:cNvSpPr/>
      </dsp:nvSpPr>
      <dsp:spPr>
        <a:xfrm>
          <a:off x="2295570" y="4264519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204 711,1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893" y="4281842"/>
        <a:ext cx="1152438" cy="556806"/>
      </dsp:txXfrm>
    </dsp:sp>
    <dsp:sp modelId="{EC7828A3-9559-45A6-9DBC-65F38384A5A7}">
      <dsp:nvSpPr>
        <dsp:cNvPr id="0" name=""/>
        <dsp:cNvSpPr/>
      </dsp:nvSpPr>
      <dsp:spPr>
        <a:xfrm>
          <a:off x="3927410" y="0"/>
          <a:ext cx="1959341" cy="511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endParaRPr lang="ru-RU" sz="4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7410" y="0"/>
        <a:ext cx="1959341" cy="1533770"/>
      </dsp:txXfrm>
    </dsp:sp>
    <dsp:sp modelId="{3528ED1A-CBB4-4B8D-892F-61A699B37746}">
      <dsp:nvSpPr>
        <dsp:cNvPr id="0" name=""/>
        <dsp:cNvSpPr/>
      </dsp:nvSpPr>
      <dsp:spPr>
        <a:xfrm>
          <a:off x="4313539" y="1534737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157 908,4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862" y="1552060"/>
        <a:ext cx="1152438" cy="556806"/>
      </dsp:txXfrm>
    </dsp:sp>
    <dsp:sp modelId="{A4BF6111-68A9-4C49-9B5D-4E0C5FCF7101}">
      <dsp:nvSpPr>
        <dsp:cNvPr id="0" name=""/>
        <dsp:cNvSpPr/>
      </dsp:nvSpPr>
      <dsp:spPr>
        <a:xfrm>
          <a:off x="4313539" y="2217183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5 555,6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862" y="2234506"/>
        <a:ext cx="1152438" cy="556806"/>
      </dsp:txXfrm>
    </dsp:sp>
    <dsp:sp modelId="{4DF84CF4-DEC5-4739-9F7F-B49168DDBA31}">
      <dsp:nvSpPr>
        <dsp:cNvPr id="0" name=""/>
        <dsp:cNvSpPr/>
      </dsp:nvSpPr>
      <dsp:spPr>
        <a:xfrm>
          <a:off x="4313539" y="2899628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577 310,3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862" y="2916951"/>
        <a:ext cx="1152438" cy="556806"/>
      </dsp:txXfrm>
    </dsp:sp>
    <dsp:sp modelId="{ADF8C0B7-309A-4671-AEEF-93CD8753B88C}">
      <dsp:nvSpPr>
        <dsp:cNvPr id="0" name=""/>
        <dsp:cNvSpPr/>
      </dsp:nvSpPr>
      <dsp:spPr>
        <a:xfrm>
          <a:off x="4313539" y="3582074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86 383,7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862" y="3599397"/>
        <a:ext cx="1152438" cy="556806"/>
      </dsp:txXfrm>
    </dsp:sp>
    <dsp:sp modelId="{A897D290-C095-4615-BB6F-2A2F34BA271B}">
      <dsp:nvSpPr>
        <dsp:cNvPr id="0" name=""/>
        <dsp:cNvSpPr/>
      </dsp:nvSpPr>
      <dsp:spPr>
        <a:xfrm>
          <a:off x="4313539" y="4264519"/>
          <a:ext cx="1187084" cy="59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308 714,7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862" y="4281842"/>
        <a:ext cx="1152438" cy="556806"/>
      </dsp:txXfrm>
    </dsp:sp>
    <dsp:sp modelId="{945762E8-3F8A-440C-B9FF-08D707FA2EEE}">
      <dsp:nvSpPr>
        <dsp:cNvPr id="0" name=""/>
        <dsp:cNvSpPr/>
      </dsp:nvSpPr>
      <dsp:spPr>
        <a:xfrm>
          <a:off x="5998488" y="0"/>
          <a:ext cx="2030403" cy="511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ru-RU" sz="4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8488" y="0"/>
        <a:ext cx="2030403" cy="1533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E57-3A22-4493-8894-0E5CDC1F49DC}">
      <dsp:nvSpPr>
        <dsp:cNvPr id="0" name=""/>
        <dsp:cNvSpPr/>
      </dsp:nvSpPr>
      <dsp:spPr>
        <a:xfrm>
          <a:off x="0" y="0"/>
          <a:ext cx="2427823" cy="92166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5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Малоимущие, одиноко проживающие граждане,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</a:r>
          <a:endParaRPr lang="ru-RU" sz="7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92" y="44992"/>
        <a:ext cx="2337839" cy="831682"/>
      </dsp:txXfrm>
    </dsp:sp>
    <dsp:sp modelId="{AF11F7AC-01D1-4587-914D-6F44166AA9F0}">
      <dsp:nvSpPr>
        <dsp:cNvPr id="0" name=""/>
        <dsp:cNvSpPr/>
      </dsp:nvSpPr>
      <dsp:spPr>
        <a:xfrm>
          <a:off x="1185" y="1190696"/>
          <a:ext cx="2427823" cy="17854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 ВОВ; лица, отбывавшие наказание, назначенное судом; граждане, не имеющие регистрации по месту жительства или месту пребывания в МО «Город Майкоп»; одиноко проживающие пенсионеры, инвалиды или семьи, состоящие из нетрудоспособных членов, проживающие в неблагоустроенном жилье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41" y="1277852"/>
        <a:ext cx="2253511" cy="1611095"/>
      </dsp:txXfrm>
    </dsp:sp>
    <dsp:sp modelId="{4EAE1854-DB85-4CB1-9ACE-6FBEE15F5803}">
      <dsp:nvSpPr>
        <dsp:cNvPr id="0" name=""/>
        <dsp:cNvSpPr/>
      </dsp:nvSpPr>
      <dsp:spPr>
        <a:xfrm>
          <a:off x="11614" y="3244280"/>
          <a:ext cx="2409331" cy="65955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Лица, отбывавшие наказание назначенное судом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11" y="3276477"/>
        <a:ext cx="2344937" cy="595157"/>
      </dsp:txXfrm>
    </dsp:sp>
    <dsp:sp modelId="{9B141B01-FC48-401B-91DB-21A6FDB9B7D5}">
      <dsp:nvSpPr>
        <dsp:cNvPr id="0" name=""/>
        <dsp:cNvSpPr/>
      </dsp:nvSpPr>
      <dsp:spPr>
        <a:xfrm>
          <a:off x="2371" y="4172007"/>
          <a:ext cx="2427823" cy="6024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Великой Отечественной войны, бывшие несовершеннолетние узники фашистских лагерей, вдовы участников (инвалидов) ВОВ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79" y="4201415"/>
        <a:ext cx="2369007" cy="543614"/>
      </dsp:txXfrm>
    </dsp:sp>
    <dsp:sp modelId="{363DBDC4-ED01-4198-A1B8-97F720E0208B}">
      <dsp:nvSpPr>
        <dsp:cNvPr id="0" name=""/>
        <dsp:cNvSpPr/>
      </dsp:nvSpPr>
      <dsp:spPr>
        <a:xfrm>
          <a:off x="0" y="4926332"/>
          <a:ext cx="2427817" cy="48749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97" y="4950129"/>
        <a:ext cx="2380223" cy="4398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F425-DAB4-4AA2-A215-B5E71800DCA8}">
      <dsp:nvSpPr>
        <dsp:cNvPr id="0" name=""/>
        <dsp:cNvSpPr/>
      </dsp:nvSpPr>
      <dsp:spPr>
        <a:xfrm>
          <a:off x="108430" y="0"/>
          <a:ext cx="2377956" cy="53796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Молодые семьи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91" y="26261"/>
        <a:ext cx="2325434" cy="485446"/>
      </dsp:txXfrm>
    </dsp:sp>
    <dsp:sp modelId="{2A60DDC7-68F4-4CC0-982C-BC05531D78BF}">
      <dsp:nvSpPr>
        <dsp:cNvPr id="0" name=""/>
        <dsp:cNvSpPr/>
      </dsp:nvSpPr>
      <dsp:spPr>
        <a:xfrm>
          <a:off x="72006" y="990131"/>
          <a:ext cx="2425047" cy="7627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5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Дети-сироты и дети, оставшиеся без попечения родителей и лица из их числа</a:t>
          </a:r>
          <a:endParaRPr lang="ru-RU" sz="7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242" y="1027367"/>
        <a:ext cx="2350575" cy="688303"/>
      </dsp:txXfrm>
    </dsp:sp>
    <dsp:sp modelId="{44E0CDC3-E6AB-442E-AD86-7CC5BA6F3728}">
      <dsp:nvSpPr>
        <dsp:cNvPr id="0" name=""/>
        <dsp:cNvSpPr/>
      </dsp:nvSpPr>
      <dsp:spPr>
        <a:xfrm>
          <a:off x="0" y="2175160"/>
          <a:ext cx="2427576" cy="92438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Граждане, которым присвоено звание «Почетный гражданин города Майкопа»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5" y="2220285"/>
        <a:ext cx="2337326" cy="834131"/>
      </dsp:txXfrm>
    </dsp:sp>
    <dsp:sp modelId="{DB8D0F4E-CAC9-479E-AAC9-F482EDD8056D}">
      <dsp:nvSpPr>
        <dsp:cNvPr id="0" name=""/>
        <dsp:cNvSpPr/>
      </dsp:nvSpPr>
      <dsp:spPr>
        <a:xfrm>
          <a:off x="72006" y="3375119"/>
          <a:ext cx="2425019" cy="97956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Лица, замещавшие должности муниципальной службы 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824" y="3422937"/>
        <a:ext cx="2329383" cy="883930"/>
      </dsp:txXfrm>
    </dsp:sp>
    <dsp:sp modelId="{86732500-D7DC-49E7-82CA-4898AA914325}">
      <dsp:nvSpPr>
        <dsp:cNvPr id="0" name=""/>
        <dsp:cNvSpPr/>
      </dsp:nvSpPr>
      <dsp:spPr>
        <a:xfrm>
          <a:off x="72006" y="4590529"/>
          <a:ext cx="2380690" cy="89911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 (законные представители), имеющие право на компенсационные выплаты, чей ребенок посещает дошкольное образовательное учреждение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97" y="4634420"/>
        <a:ext cx="2292908" cy="811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F425-DAB4-4AA2-A215-B5E71800DCA8}">
      <dsp:nvSpPr>
        <dsp:cNvPr id="0" name=""/>
        <dsp:cNvSpPr/>
      </dsp:nvSpPr>
      <dsp:spPr>
        <a:xfrm>
          <a:off x="2388" y="0"/>
          <a:ext cx="2445883" cy="8533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работающие в сельских населенных пунктах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47" y="41659"/>
        <a:ext cx="2362565" cy="770080"/>
      </dsp:txXfrm>
    </dsp:sp>
    <dsp:sp modelId="{0B4E3474-DD6E-4B88-9740-E6CEA2F0B00E}">
      <dsp:nvSpPr>
        <dsp:cNvPr id="0" name=""/>
        <dsp:cNvSpPr/>
      </dsp:nvSpPr>
      <dsp:spPr>
        <a:xfrm>
          <a:off x="16329" y="1068886"/>
          <a:ext cx="2431942" cy="77309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69" y="1106626"/>
        <a:ext cx="2356462" cy="6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0.26107</cdr:x>
      <cdr:y>0.05341</cdr:y>
    </cdr:from>
    <cdr:to>
      <cdr:x>0.3739</cdr:x>
      <cdr:y>0.17128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18999">
          <a:off x="2161910" y="268165"/>
          <a:ext cx="934337" cy="59181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2,0</a:t>
          </a:r>
          <a:r>
            <a: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0.44325</cdr:x>
      <cdr:y>0.05106</cdr:y>
    </cdr:from>
    <cdr:to>
      <cdr:x>0.55607</cdr:x>
      <cdr:y>0.16974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497933">
          <a:off x="3670487" y="256390"/>
          <a:ext cx="934254" cy="59588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14,6%</a:t>
          </a:r>
        </a:p>
      </cdr:txBody>
    </cdr:sp>
  </cdr:relSizeAnchor>
  <cdr:relSizeAnchor xmlns:cdr="http://schemas.openxmlformats.org/drawingml/2006/chartDrawing">
    <cdr:from>
      <cdr:x>0.12174</cdr:x>
      <cdr:y>0.08214</cdr:y>
    </cdr:from>
    <cdr:to>
      <cdr:x>0.29291</cdr:x>
      <cdr:y>0.23964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008112" y="412402"/>
          <a:ext cx="1417455" cy="790826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</a:t>
          </a:r>
        </a:p>
        <a:p xmlns:a="http://schemas.openxmlformats.org/drawingml/2006/main">
          <a:pPr algn="ctr"/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1 560 551,4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0.32174</cdr:x>
      <cdr:y>0.1395</cdr:y>
    </cdr:from>
    <cdr:to>
      <cdr:x>0.49291</cdr:x>
      <cdr:y>0.29701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664296" y="700434"/>
          <a:ext cx="1417455" cy="790826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</a:t>
          </a:r>
        </a:p>
        <a:p xmlns:a="http://schemas.openxmlformats.org/drawingml/2006/main">
          <a:pPr algn="ctr"/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1 530 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449,8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0.54783</cdr:x>
      <cdr:y>0.03911</cdr:y>
    </cdr:from>
    <cdr:to>
      <cdr:x>0.72174</cdr:x>
      <cdr:y>0.19662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4536504" y="196378"/>
          <a:ext cx="1440160" cy="790826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</a:t>
          </a:r>
        </a:p>
        <a:p xmlns:a="http://schemas.openxmlformats.org/drawingml/2006/main">
          <a:pPr algn="ctr"/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1 753 281,0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8938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640" y="0"/>
            <a:ext cx="2928937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pPr>
              <a:defRPr/>
            </a:pPr>
            <a:fld id="{16D3BE1B-4B58-450B-9C13-245AB6731872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7" y="4722815"/>
            <a:ext cx="5408613" cy="447357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40"/>
            <a:ext cx="2928938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640" y="9444040"/>
            <a:ext cx="2928937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7E692B36-9495-4C27-A8C1-E8607514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4544C2-EA03-4ED1-B639-064DD107D13D}" type="slidenum">
              <a:rPr lang="ru-RU" altLang="ru-RU" sz="1200"/>
              <a:pPr eaLnBrk="1" hangingPunct="1"/>
              <a:t>3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A996172-B63F-4E97-9C1B-21C3414FB06E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7FEF70-1434-473A-830D-D1C93070A52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67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9845D20-2BAF-468F-A67B-1143A889956B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68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B794CE-DF7B-4A81-9C47-3851A7418017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030FF61-F340-484F-8F24-F34DE9C2525F}" type="slidenum">
              <a:rPr lang="ru-RU" altLang="ru-RU" sz="1200"/>
              <a:pPr eaLnBrk="1" hangingPunct="1"/>
              <a:t>4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3D98D4-2477-4BAA-8658-B9BF11C21A13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92B36-9495-4C27-A8C1-E8607514629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8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92B36-9495-4C27-A8C1-E86075146295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78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92B36-9495-4C27-A8C1-E86075146295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3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92B36-9495-4C27-A8C1-E86075146295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3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29281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88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5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2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8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5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4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4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46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2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76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55120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3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67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F2AD-91D4-487E-AC66-2B7759EDB87E}" type="datetimeFigureOut">
              <a:rPr lang="ru-RU" smtClean="0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7387-CC8B-419A-97C2-60C9A64766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18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2DE5-FC86-45E2-A7BE-6AB2A705FDF9}" type="datetimeFigureOut">
              <a:rPr lang="ru-RU" smtClean="0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D2D0-58FF-47BF-87E1-3E1208413F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4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2928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02FD-FED6-4763-8122-AF929CD5F217}" type="datetimeFigureOut">
              <a:rPr lang="ru-RU" smtClean="0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E6FF6-11DF-410C-8676-8F97DACCFE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9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0B59-8489-4591-B26B-D4F5795803E3}" type="datetimeFigureOut">
              <a:rPr lang="ru-RU" smtClean="0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E586-DE9A-43D5-8A1B-32ACE36E7B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4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7" r:id="rId1"/>
    <p:sldLayoutId id="2147486788" r:id="rId2"/>
    <p:sldLayoutId id="2147486789" r:id="rId3"/>
    <p:sldLayoutId id="2147486790" r:id="rId4"/>
    <p:sldLayoutId id="2147486791" r:id="rId5"/>
    <p:sldLayoutId id="2147486792" r:id="rId6"/>
    <p:sldLayoutId id="2147486793" r:id="rId7"/>
    <p:sldLayoutId id="2147486794" r:id="rId8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6" r:id="rId1"/>
    <p:sldLayoutId id="2147486797" r:id="rId2"/>
    <p:sldLayoutId id="2147486798" r:id="rId3"/>
    <p:sldLayoutId id="2147486799" r:id="rId4"/>
    <p:sldLayoutId id="2147486800" r:id="rId5"/>
    <p:sldLayoutId id="2147486801" r:id="rId6"/>
    <p:sldLayoutId id="2147486802" r:id="rId7"/>
    <p:sldLayoutId id="2147486803" r:id="rId8"/>
    <p:sldLayoutId id="2147486804" r:id="rId9"/>
    <p:sldLayoutId id="2147486805" r:id="rId10"/>
    <p:sldLayoutId id="2147486806" r:id="rId11"/>
    <p:sldLayoutId id="2147486983" r:id="rId12"/>
    <p:sldLayoutId id="21474869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8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6" r:id="rId1"/>
    <p:sldLayoutId id="2147486987" r:id="rId2"/>
    <p:sldLayoutId id="2147486988" r:id="rId3"/>
    <p:sldLayoutId id="2147486989" r:id="rId4"/>
    <p:sldLayoutId id="2147486990" r:id="rId5"/>
    <p:sldLayoutId id="2147486991" r:id="rId6"/>
    <p:sldLayoutId id="2147486992" r:id="rId7"/>
    <p:sldLayoutId id="2147486993" r:id="rId8"/>
    <p:sldLayoutId id="2147486994" r:id="rId9"/>
    <p:sldLayoutId id="2147486995" r:id="rId10"/>
    <p:sldLayoutId id="2147486996" r:id="rId11"/>
    <p:sldLayoutId id="2147486997" r:id="rId12"/>
    <p:sldLayoutId id="21474869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_____Microsoft_Excel_97-20031.xls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4.wd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jpeg"/><Relationship Id="rId5" Type="http://schemas.microsoft.com/office/2007/relationships/hdphoto" Target="../media/hdphoto8.wdp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23528" y="332656"/>
            <a:ext cx="8761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МУНИЦИПАЛЬНОГО ОБРАЗОВАНИЯ 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МАЙКОП» ЗА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23528" y="2276872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ru-RU" alt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601131" y="5445224"/>
            <a:ext cx="8280151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itchFamily="34" charset="0"/>
                <a:cs typeface="Times New Roman" pitchFamily="18" charset="0"/>
              </a:rPr>
              <a:t>Разработчик: Финансовое управление администрации муниципального образования «Город Майкоп»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37005"/>
              </p:ext>
            </p:extLst>
          </p:nvPr>
        </p:nvGraphicFramePr>
        <p:xfrm>
          <a:off x="395288" y="1557338"/>
          <a:ext cx="8604249" cy="51151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15875"/>
                <a:gridCol w="2180412"/>
                <a:gridCol w="1684290"/>
                <a:gridCol w="1041224"/>
                <a:gridCol w="1041224"/>
                <a:gridCol w="1041224"/>
              </a:tblGrid>
              <a:tr h="1074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r>
                        <a:rPr lang="ru-RU" sz="12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получателей льготы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 введения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предоставления льготы (экономическая или социальная эффективность)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применения льготы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получателей льгот  (чел)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выпадающих доходов (тыс. руб.)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/>
                </a:tc>
              </a:tr>
              <a:tr h="27212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472458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Ветераны и инвалиды 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СНД</a:t>
                      </a:r>
                      <a:b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«Город Майкоп»</a:t>
                      </a:r>
                      <a:b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25 ноября 2005 г. № 754</a:t>
                      </a:r>
                      <a:b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земельном налоге на территории муниципального образования «Город Майкоп» (с изменениями и дополнениями)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 размере   100%</a:t>
                      </a: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2" marR="68582" marT="0" marB="0"/>
                </a:tc>
              </a:tr>
              <a:tr h="222712">
                <a:tc gridSpan="6"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54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Владельцы имущества из многодетных семей, имеющих пять и более детей в возрасте до 18 лет.</a:t>
                      </a:r>
                    </a:p>
                    <a:p>
                      <a:pPr marL="0" lvl="0" indent="0" algn="l" fontAlgn="b">
                        <a:buFont typeface="+mj-lt"/>
                        <a:buNone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СНД муниципального образования </a:t>
                      </a:r>
                      <a:b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b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26 ноября 2014 г. № 87-рс </a:t>
                      </a:r>
                      <a:b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налоге на имущество физических лиц на территории муниципального образования «Город Майкоп»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(с изменениями и дополнениями)</a:t>
                      </a: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в размере   100%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  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68582" marR="68582" marT="0" marB="0"/>
                </a:tc>
              </a:tr>
              <a:tr h="219219">
                <a:tc>
                  <a:txBody>
                    <a:bodyPr/>
                    <a:lstStyle/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2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9712" y="176479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Оценка потерь бюджета муниципального образования </a:t>
            </a:r>
          </a:p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«Город Майкоп» от предоставления льгот, установленных местными нормативными правовыми актами  по состоянию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01.01.2022 (по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данным МИФНС №1 по РА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Box 5"/>
          <p:cNvSpPr txBox="1">
            <a:spLocks noChangeArrowheads="1"/>
          </p:cNvSpPr>
          <p:nvPr/>
        </p:nvSpPr>
        <p:spPr bwMode="auto">
          <a:xfrm rot="10800000" flipV="1">
            <a:off x="7777163" y="1071563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6379"/>
              </p:ext>
            </p:extLst>
          </p:nvPr>
        </p:nvGraphicFramePr>
        <p:xfrm>
          <a:off x="287525" y="1347788"/>
          <a:ext cx="8568951" cy="492622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501956"/>
                <a:gridCol w="1354234"/>
                <a:gridCol w="1337304"/>
                <a:gridCol w="1375457"/>
              </a:tblGrid>
              <a:tr h="436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/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835 202,0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801 452,5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837 381,2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835 202,0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801 452,5 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837 381,2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(работы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услуги):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27 923,7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29 161,4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в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27 923,7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29 161,4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320 669,4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330 726,0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435 313,9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взимаемый в связи с применением УСН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232 589,1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252 921,6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367 716,4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ед. налог на вмененный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видов деятельности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80 955,3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66 805,0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20 946,6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ед. сельскохозяйственный 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11 909,7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с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применением патентной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34 741,2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205 924,8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203 563,5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253 545,8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 на имущество физических лиц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54 508,2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53 837,0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88 812,4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 на имущество организаций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90 303,4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84 553,2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95 514,7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земельный  налог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61 113,2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69 218,7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регул. платежи  за пользование природ.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5 814,2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3 684,6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16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 на добычу общераспространенных полезных ископаемых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3 684,6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9 618,0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22 632,6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отмененным налогам и сборам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  <a:tr h="313278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 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1 418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1 397 599,6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1 595 139,4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5" y="162263"/>
            <a:ext cx="1368152" cy="963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4099" y="127933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налоговых доходов в бюджет муниципального образования </a:t>
            </a:r>
          </a:p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«Город Майкоп»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Box 5"/>
          <p:cNvSpPr txBox="1">
            <a:spLocks noChangeArrowheads="1"/>
          </p:cNvSpPr>
          <p:nvPr/>
        </p:nvSpPr>
        <p:spPr bwMode="auto">
          <a:xfrm>
            <a:off x="8101013" y="1076325"/>
            <a:ext cx="830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3299"/>
              </p:ext>
            </p:extLst>
          </p:nvPr>
        </p:nvGraphicFramePr>
        <p:xfrm>
          <a:off x="231775" y="1324447"/>
          <a:ext cx="8680450" cy="490653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481469"/>
                <a:gridCol w="1423384"/>
                <a:gridCol w="1405591"/>
                <a:gridCol w="1370006"/>
              </a:tblGrid>
              <a:tr h="5625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/>
                </a:tc>
              </a:tr>
              <a:tr h="4552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74 364,5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74 793,4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87 709,6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510636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786,2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404,7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588,7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862284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73 208,5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74 013,1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86 958,4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доходы от перечисления части прибыли, остающейся после уплаты налогов и иных обязательных платежей  муниципальных унитарных предприятий, созданных городскими округами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369,8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375,6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162,5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3317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7 022,8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8 927,1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8 019,6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3317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7 022,8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8 927,1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8 019,6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39260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3 489,3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12 349,6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12 938,4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3317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31 813,1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24 820,3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42 701,2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195631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платежи и сборы: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25 691,5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11 847,4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6 772,8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81706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142 384,6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132 850,2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158 141,6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72829" y="60662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доходов в бюджет муниципального образования 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«Город Майкоп»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328613"/>
            <a:ext cx="6273800" cy="6953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b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650" y="836613"/>
            <a:ext cx="12954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Arial" charset="0"/>
              </a:rPr>
              <a:t>тыс. руб.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83063466"/>
              </p:ext>
            </p:extLst>
          </p:nvPr>
        </p:nvGraphicFramePr>
        <p:xfrm>
          <a:off x="611560" y="1144390"/>
          <a:ext cx="8280920" cy="502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234950"/>
            <a:ext cx="900112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effectLst/>
              </a:rPr>
              <a:t>                 </a:t>
            </a:r>
            <a: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поступлений по основным доходным источникам</a:t>
            </a:r>
          </a:p>
        </p:txBody>
      </p:sp>
      <p:sp>
        <p:nvSpPr>
          <p:cNvPr id="34834" name="TextBox 15"/>
          <p:cNvSpPr txBox="1">
            <a:spLocks noChangeArrowheads="1"/>
          </p:cNvSpPr>
          <p:nvPr/>
        </p:nvSpPr>
        <p:spPr bwMode="auto">
          <a:xfrm>
            <a:off x="7241381" y="944563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200" dirty="0"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466" y="5661248"/>
            <a:ext cx="8356416" cy="803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7" name="TextBox 30"/>
          <p:cNvSpPr txBox="1">
            <a:spLocks noChangeArrowheads="1"/>
          </p:cNvSpPr>
          <p:nvPr/>
        </p:nvSpPr>
        <p:spPr bwMode="auto">
          <a:xfrm>
            <a:off x="935038" y="5643563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НДФЛ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925743" y="6588711"/>
            <a:ext cx="142876" cy="142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1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54295" y="6597352"/>
            <a:ext cx="142876" cy="142876"/>
          </a:xfrm>
          <a:prstGeom prst="rect">
            <a:avLst/>
          </a:prstGeom>
          <a:solidFill>
            <a:srgbClr val="92D05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1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51" name="TextBox 45"/>
          <p:cNvSpPr txBox="1">
            <a:spLocks noChangeArrowheads="1"/>
          </p:cNvSpPr>
          <p:nvPr/>
        </p:nvSpPr>
        <p:spPr bwMode="auto">
          <a:xfrm>
            <a:off x="4985543" y="6491080"/>
            <a:ext cx="2665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</a:t>
            </a:r>
            <a:r>
              <a:rPr kumimoji="1" lang="en-US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1" lang="ru-RU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год</a:t>
            </a:r>
            <a:endParaRPr kumimoji="1" lang="ru-RU" sz="1600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4852" name="TextBox 46"/>
          <p:cNvSpPr txBox="1">
            <a:spLocks noChangeArrowheads="1"/>
          </p:cNvSpPr>
          <p:nvPr/>
        </p:nvSpPr>
        <p:spPr bwMode="auto">
          <a:xfrm>
            <a:off x="2566239" y="6498927"/>
            <a:ext cx="1792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</a:t>
            </a:r>
            <a:r>
              <a:rPr kumimoji="1" lang="en-US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</a:t>
            </a:r>
            <a:r>
              <a:rPr kumimoji="1" lang="ru-RU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1" lang="ru-RU" sz="1600" dirty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9483" y="2276872"/>
            <a:ext cx="753162" cy="337425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801 452,5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20725" y="908050"/>
            <a:ext cx="1763713" cy="7556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9E47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+4,5%</a:t>
            </a:r>
            <a:endParaRPr kumimoji="1" lang="ru-RU" sz="2000" b="1" dirty="0">
              <a:solidFill>
                <a:srgbClr val="009E47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9E47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(+35 928,7)</a:t>
            </a:r>
            <a:endParaRPr kumimoji="1" lang="ru-RU" sz="1400" b="1" dirty="0">
              <a:solidFill>
                <a:srgbClr val="009E47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71787" y="2085990"/>
            <a:ext cx="753162" cy="35575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837 381,2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2771775" y="5649913"/>
            <a:ext cx="181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3061" y="3839057"/>
            <a:ext cx="753162" cy="180450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330 726,0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771774" y="1663700"/>
            <a:ext cx="1586753" cy="7937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+31,6%</a:t>
            </a:r>
            <a:endParaRPr kumimoji="1" lang="ru-RU" sz="20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(+104 587,9)</a:t>
            </a:r>
            <a:endParaRPr kumimoji="1" lang="ru-RU" sz="14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05365" y="3355003"/>
            <a:ext cx="753162" cy="2303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435 313,9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4591050" y="5653088"/>
            <a:ext cx="2263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имущество</a:t>
            </a:r>
            <a:endParaRPr kumimoji="1" lang="ru-RU" sz="1400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48279" y="4257788"/>
            <a:ext cx="753162" cy="140230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203 563,5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862024" y="2187576"/>
            <a:ext cx="1558925" cy="7588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+24,6%</a:t>
            </a:r>
            <a:endParaRPr kumimoji="1" lang="ru-RU" sz="20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(+</a:t>
            </a:r>
            <a:r>
              <a:rPr kumimoji="1" lang="ru-RU" sz="14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49 982,3</a:t>
            </a:r>
            <a:r>
              <a:rPr kumimoji="1" lang="ru-RU" sz="14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)</a:t>
            </a:r>
            <a:endParaRPr kumimoji="1" lang="ru-RU" sz="14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00583" y="4043022"/>
            <a:ext cx="753162" cy="1618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253 545,8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6812159" y="5669282"/>
            <a:ext cx="1792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</a:t>
            </a:r>
            <a:endParaRPr kumimoji="1" lang="ru-RU" sz="1400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54825" y="4852134"/>
            <a:ext cx="780194" cy="7914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74 793,4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751951" y="3123282"/>
            <a:ext cx="1852495" cy="715962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+17,3%</a:t>
            </a:r>
            <a:endParaRPr kumimoji="1" lang="ru-RU" sz="20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(+12 916,2)</a:t>
            </a:r>
            <a:endParaRPr kumimoji="1" lang="ru-RU" sz="14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57381" y="4767029"/>
            <a:ext cx="875060" cy="893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87 709,6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819483" y="1844824"/>
            <a:ext cx="1304245" cy="241166"/>
          </a:xfrm>
          <a:prstGeom prst="line">
            <a:avLst/>
          </a:prstGeom>
          <a:ln w="19050">
            <a:solidFill>
              <a:srgbClr val="009E47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917184" y="2810545"/>
            <a:ext cx="1376362" cy="312737"/>
          </a:xfrm>
          <a:prstGeom prst="line">
            <a:avLst/>
          </a:prstGeom>
          <a:ln w="1905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126435" y="4132861"/>
            <a:ext cx="1163731" cy="249853"/>
          </a:xfrm>
          <a:prstGeom prst="line">
            <a:avLst/>
          </a:prstGeom>
          <a:ln w="1905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43" y="3355003"/>
            <a:ext cx="14747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46110"/>
              </p:ext>
            </p:extLst>
          </p:nvPr>
        </p:nvGraphicFramePr>
        <p:xfrm>
          <a:off x="1150938" y="1112838"/>
          <a:ext cx="6253162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" name="Лист" r:id="rId5" imgW="3672921" imgH="2750893" progId="Excel.Sheet.8">
                  <p:embed/>
                </p:oleObj>
              </mc:Choice>
              <mc:Fallback>
                <p:oleObj name="Лист" r:id="rId5" imgW="3672921" imgH="27508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112838"/>
                        <a:ext cx="6253162" cy="466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6227763" y="2035175"/>
            <a:ext cx="2359025" cy="911225"/>
          </a:xfrm>
          <a:prstGeom prst="rect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06" name="Rectangle 16"/>
          <p:cNvSpPr>
            <a:spLocks noChangeArrowheads="1"/>
          </p:cNvSpPr>
          <p:nvPr/>
        </p:nvSpPr>
        <p:spPr bwMode="auto">
          <a:xfrm>
            <a:off x="387350" y="2035175"/>
            <a:ext cx="2024063" cy="911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2989263" y="3284538"/>
            <a:ext cx="792162" cy="360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91</a:t>
            </a:r>
            <a:r>
              <a:rPr kumimoji="1"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kumimoji="1" 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08" name="AutoShape 18"/>
          <p:cNvSpPr>
            <a:spLocks noChangeArrowheads="1"/>
          </p:cNvSpPr>
          <p:nvPr/>
        </p:nvSpPr>
        <p:spPr bwMode="auto">
          <a:xfrm>
            <a:off x="5076825" y="3295650"/>
            <a:ext cx="647700" cy="433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9</a:t>
            </a:r>
            <a:r>
              <a:rPr kumimoji="1"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kumimoji="1" 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14" name="Rectangle 30"/>
          <p:cNvSpPr>
            <a:spLocks noChangeArrowheads="1"/>
          </p:cNvSpPr>
          <p:nvPr/>
        </p:nvSpPr>
        <p:spPr bwMode="auto">
          <a:xfrm>
            <a:off x="3197225" y="5300663"/>
            <a:ext cx="3030538" cy="1225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r>
              <a:rPr kumimoji="1" lang="ru-RU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>
              <a:defRPr/>
            </a:pPr>
            <a:r>
              <a:rPr kumimoji="1"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1 753 281,0 тыс</a:t>
            </a:r>
            <a:r>
              <a:rPr kumimoji="1"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4115" name="AutoShape 31"/>
          <p:cNvSpPr>
            <a:spLocks noChangeArrowheads="1"/>
          </p:cNvSpPr>
          <p:nvPr/>
        </p:nvSpPr>
        <p:spPr bwMode="auto">
          <a:xfrm>
            <a:off x="496887" y="3621088"/>
            <a:ext cx="1804987" cy="682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1 595 139,4</a:t>
            </a: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kumimoji="1"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16" name="AutoShape 32"/>
          <p:cNvSpPr>
            <a:spLocks noChangeArrowheads="1"/>
          </p:cNvSpPr>
          <p:nvPr/>
        </p:nvSpPr>
        <p:spPr bwMode="auto">
          <a:xfrm>
            <a:off x="6761163" y="3625205"/>
            <a:ext cx="2132012" cy="682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158 141,6</a:t>
            </a: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kumimoji="1" lang="ru-RU" b="1" dirty="0">
                <a:effectDag name="">
                  <a:cont type="tree" name="">
                    <a:effect ref="fillLine"/>
                    <a:outerShdw dist="38100" dir="13500000" algn="br">
                      <a:srgbClr val="FF55FF"/>
                    </a:outerShdw>
                  </a:cont>
                  <a:cont type="tree" name="">
                    <a:effect ref="fillLine"/>
                    <a:outerShdw dist="38100" dir="2700000" algn="tl">
                      <a:srgbClr val="980099"/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07950" y="260350"/>
            <a:ext cx="8666163" cy="87788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 anchor="ctr"/>
          <a:lstStyle/>
          <a:p>
            <a:pPr>
              <a:defRPr/>
            </a:pPr>
            <a:r>
              <a:rPr lang="ru-RU" sz="1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Структура поступлений налоговых и неналоговых доходов в бюджет по видам       за 2021 год</a:t>
            </a:r>
            <a:endParaRPr lang="ru-RU" sz="1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596188" y="1468438"/>
            <a:ext cx="1562100" cy="11414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endParaRPr kumimoji="1" lang="ru-RU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72700338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0573"/>
            <a:ext cx="2160239" cy="121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20847"/>
              </p:ext>
            </p:extLst>
          </p:nvPr>
        </p:nvGraphicFramePr>
        <p:xfrm>
          <a:off x="279887" y="1407320"/>
          <a:ext cx="8670769" cy="514494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812076"/>
                <a:gridCol w="984093"/>
                <a:gridCol w="634600"/>
                <a:gridCol w="949576"/>
                <a:gridCol w="670424"/>
                <a:gridCol w="913752"/>
                <a:gridCol w="706248"/>
              </a:tblGrid>
              <a:tr h="4093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7619" marR="7619" marT="7619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5"/>
                    </a:solidFill>
                  </a:tcPr>
                </a:tc>
              </a:tr>
              <a:tr h="347296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221 241,3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212 472,8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603,0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62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34 017,7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34 240,3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38 016,5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602 916,7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692 462,7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431 263,4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43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418 516,0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1 305 376,4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713 050,8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2 400 799,6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2 410 267,0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055 963,8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181,2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173 613,2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201 598,7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220 000,8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217 132,0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200 784,9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51 875,6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55 552,6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65 483,8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массовой </a:t>
                      </a:r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26 847,3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26 763,6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27 054,2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416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39 691,9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32 517,8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32 892,5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4093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4 175 088,1</a:t>
                      </a: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5 160 398,4</a:t>
                      </a: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3 993 711,6</a:t>
                      </a: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7619" marR="7619" marT="7619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62375"/>
              </p:ext>
            </p:extLst>
          </p:nvPr>
        </p:nvGraphicFramePr>
        <p:xfrm>
          <a:off x="2411760" y="260648"/>
          <a:ext cx="6625160" cy="8223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25160"/>
              </a:tblGrid>
              <a:tr h="822325"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Динамика расходов муниципального бюджета 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«Город Майкоп» </a:t>
                      </a:r>
                      <a:r>
                        <a:rPr lang="ru-RU" sz="18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202</a:t>
                      </a:r>
                      <a:r>
                        <a:rPr lang="en-US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гг</a:t>
                      </a:r>
                      <a:r>
                        <a:rPr lang="ru-RU" sz="18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kern="1200" baseline="0" dirty="0">
                        <a:solidFill>
                          <a:srgbClr val="0000FF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0" marR="7620" marT="7627" marB="0" anchor="ctr"/>
                </a:tc>
              </a:tr>
            </a:tbl>
          </a:graphicData>
        </a:graphic>
      </p:graphicFrame>
      <p:sp>
        <p:nvSpPr>
          <p:cNvPr id="34934" name="TextBox 5"/>
          <p:cNvSpPr txBox="1">
            <a:spLocks noChangeArrowheads="1"/>
          </p:cNvSpPr>
          <p:nvPr/>
        </p:nvSpPr>
        <p:spPr bwMode="auto">
          <a:xfrm rot="10800000" flipV="1">
            <a:off x="7788755" y="1129507"/>
            <a:ext cx="1152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8027988" y="1341438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89625"/>
              </p:ext>
            </p:extLst>
          </p:nvPr>
        </p:nvGraphicFramePr>
        <p:xfrm>
          <a:off x="250825" y="1628775"/>
          <a:ext cx="8713788" cy="4902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0646"/>
                <a:gridCol w="1183863"/>
                <a:gridCol w="1170099"/>
                <a:gridCol w="1459180"/>
              </a:tblGrid>
              <a:tr h="591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3"/>
                    </a:solidFill>
                  </a:tcPr>
                </a:tc>
              </a:tr>
              <a:tr h="295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235 233,8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227 603,0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3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1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5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82 259,3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7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25 181,7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24 901,4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Обеспечение проведения выборов и референдумов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110 818,7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105 812,6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5998" y="476381"/>
            <a:ext cx="6301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по разделу «Общегосударственные вопросы»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227 603,0 тыс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5017"/>
            <a:ext cx="1368153" cy="1373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6989220"/>
              </p:ext>
            </p:extLst>
          </p:nvPr>
        </p:nvGraphicFramePr>
        <p:xfrm>
          <a:off x="467544" y="764704"/>
          <a:ext cx="8480623" cy="64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7634423"/>
              </p:ext>
            </p:extLst>
          </p:nvPr>
        </p:nvGraphicFramePr>
        <p:xfrm>
          <a:off x="4608004" y="4149080"/>
          <a:ext cx="4032448" cy="172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6871" name="Группа 2"/>
          <p:cNvGrpSpPr>
            <a:grpSpLocks/>
          </p:cNvGrpSpPr>
          <p:nvPr/>
        </p:nvGrpSpPr>
        <p:grpSpPr bwMode="auto">
          <a:xfrm>
            <a:off x="539554" y="692693"/>
            <a:ext cx="8136901" cy="2343440"/>
            <a:chOff x="2051048" y="3974726"/>
            <a:chExt cx="6445847" cy="1954218"/>
          </a:xfrm>
          <a:solidFill>
            <a:schemeClr val="accent5">
              <a:lumMod val="60000"/>
              <a:lumOff val="40000"/>
            </a:schemeClr>
          </a:solidFill>
          <a:effectLst/>
        </p:grpSpPr>
        <p:sp>
          <p:nvSpPr>
            <p:cNvPr id="29" name="Прямоугольник 28"/>
            <p:cNvSpPr/>
            <p:nvPr/>
          </p:nvSpPr>
          <p:spPr>
            <a:xfrm>
              <a:off x="5872922" y="5209978"/>
              <a:ext cx="936712" cy="718965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Совет народных депутатов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241952" y="5209978"/>
              <a:ext cx="969730" cy="718966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Контрольно-счетная палата</a:t>
              </a:r>
            </a:p>
          </p:txBody>
        </p:sp>
        <p:sp>
          <p:nvSpPr>
            <p:cNvPr id="32" name="Выноска со стрелкой вниз 31"/>
            <p:cNvSpPr/>
            <p:nvPr/>
          </p:nvSpPr>
          <p:spPr>
            <a:xfrm>
              <a:off x="2051048" y="3974726"/>
              <a:ext cx="6445847" cy="1156193"/>
            </a:xfrm>
            <a:prstGeom prst="downArrowCallou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Система органов местного самоуправления муниципального образования «Город Майкоп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в 202</a:t>
              </a: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году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73038" y="2128399"/>
            <a:ext cx="300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331640" y="2173969"/>
            <a:ext cx="3168352" cy="86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Администрация муниципального образования «Город Майкоп»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29" y="3640435"/>
            <a:ext cx="2117263" cy="2930644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2380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Уважаемые жители муниципального образования «Город Майкоп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»!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формируется для ознакомления граждан с информацией о местном бюджете в понятном и доступном формате для широкого круга населения, с применением различных методов визуального оформления, использования графиков, диаграмм, аналитических таблиц. Представленная брошюра «Бюджет для граждан» обеспечивает открытость и прозрачность информации для граждан, знакомит с основными целями, задачами и приоритетными направлениями бюджетной политики муниципального образования «Город Майкоп», основными характеристиками местного бюджета и результатами его исполнения.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Брошюра опубликована накануне публичных слушаний по отчету об исполнении бюджета муниципального образования «Город Майкоп» за 2021 год, которые состоятся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мая 2022 года в 10-00 часов по адресу: г. Майкоп, ул.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21.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Надеюсь, что представление информации об исполнении бюджета муниципального образования «Город Майкоп» за 2021 год, в доступной для жителей города форме, будет способствовать повышению уровня общественного участия граждан в бюджетном процессе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уважением, Л.В.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руководитель Финансового управления </a:t>
            </a: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98824"/>
              </p:ext>
            </p:extLst>
          </p:nvPr>
        </p:nvGraphicFramePr>
        <p:xfrm>
          <a:off x="179512" y="3356992"/>
          <a:ext cx="8784975" cy="263395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268316"/>
                <a:gridCol w="1114333"/>
                <a:gridCol w="1259051"/>
                <a:gridCol w="1143275"/>
              </a:tblGrid>
              <a:tr h="501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10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38 142,7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10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Гражданская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12 094,6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10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25 921,9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7918" name="TextBox 5"/>
          <p:cNvSpPr txBox="1">
            <a:spLocks noChangeArrowheads="1"/>
          </p:cNvSpPr>
          <p:nvPr/>
        </p:nvSpPr>
        <p:spPr bwMode="auto">
          <a:xfrm>
            <a:off x="7740352" y="2986732"/>
            <a:ext cx="1119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по разделу «Национальная безопасность и правоохранительная деятельность»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38 016,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27" y="1052736"/>
            <a:ext cx="2893692" cy="177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30762"/>
              </p:ext>
            </p:extLst>
          </p:nvPr>
        </p:nvGraphicFramePr>
        <p:xfrm>
          <a:off x="334889" y="3095921"/>
          <a:ext cx="8456710" cy="29805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406914"/>
                <a:gridCol w="1283270"/>
                <a:gridCol w="1449927"/>
                <a:gridCol w="1316599"/>
              </a:tblGrid>
              <a:tr h="532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521,8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431 263,4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Сельское хозяйство и рыболовство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Водное хозяйство</a:t>
                      </a: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Транспорт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37 938,3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37 938,3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915,1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365 730,3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Связь и информатика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национальной экономики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22 837,8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/>
                </a:tc>
              </a:tr>
            </a:tbl>
          </a:graphicData>
        </a:graphic>
      </p:graphicFrame>
      <p:sp>
        <p:nvSpPr>
          <p:cNvPr id="38967" name="TextBox 3"/>
          <p:cNvSpPr txBox="1">
            <a:spLocks noChangeArrowheads="1"/>
          </p:cNvSpPr>
          <p:nvPr/>
        </p:nvSpPr>
        <p:spPr bwMode="auto">
          <a:xfrm>
            <a:off x="7681167" y="2753814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5328" y="1551657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национальную экономику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составили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431 263,4 тыс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3" b="100000" l="9968" r="89873">
                        <a14:backgroundMark x1="34335" y1="59747" x2="32911" y2="6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17317" r="10241"/>
          <a:stretch/>
        </p:blipFill>
        <p:spPr>
          <a:xfrm>
            <a:off x="332504" y="784962"/>
            <a:ext cx="2761336" cy="196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17650"/>
              </p:ext>
            </p:extLst>
          </p:nvPr>
        </p:nvGraphicFramePr>
        <p:xfrm>
          <a:off x="251520" y="3867150"/>
          <a:ext cx="8672513" cy="23241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005690"/>
                <a:gridCol w="1633388"/>
                <a:gridCol w="1497272"/>
                <a:gridCol w="1536163"/>
              </a:tblGrid>
              <a:tr h="517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</a:tr>
              <a:tr h="388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596,8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713 050,8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</a:tr>
              <a:tr h="319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</a:tr>
              <a:tr h="31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460 244,6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414 427,0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</a:tr>
              <a:tr h="262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225 868,5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217 793,9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</a:tr>
              <a:tr h="519741">
                <a:tc>
                  <a:txBody>
                    <a:bodyPr/>
                    <a:lstStyle/>
                    <a:p>
                      <a:pPr marL="0" indent="-36000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Другие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 в области жилищно-коммунального хозяйства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76 430,7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776,9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/>
                </a:tc>
              </a:tr>
            </a:tbl>
          </a:graphicData>
        </a:graphic>
      </p:graphicFrame>
      <p:sp>
        <p:nvSpPr>
          <p:cNvPr id="39981" name="TextBox 3"/>
          <p:cNvSpPr txBox="1">
            <a:spLocks noChangeArrowheads="1"/>
          </p:cNvSpPr>
          <p:nvPr/>
        </p:nvSpPr>
        <p:spPr bwMode="auto">
          <a:xfrm>
            <a:off x="7884368" y="3501008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941" y="126876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713 050,8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9" y="918270"/>
            <a:ext cx="2886527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23204"/>
              </p:ext>
            </p:extLst>
          </p:nvPr>
        </p:nvGraphicFramePr>
        <p:xfrm>
          <a:off x="269081" y="3933056"/>
          <a:ext cx="8605838" cy="251142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98185"/>
                <a:gridCol w="1452710"/>
                <a:gridCol w="1419693"/>
                <a:gridCol w="1535250"/>
              </a:tblGrid>
              <a:tr h="556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</a:tr>
              <a:tr h="316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2 070 497,0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2 055 963,8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</a:tr>
              <a:tr h="260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Дошкольное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820 974,3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820 477,1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</a:tr>
              <a:tr h="325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Общее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1 078 401,5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1 065 479,9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</a:tr>
              <a:tr h="33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Дополнительное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96 579,1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96 576,1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Молодежная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14 883,5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14 471,2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59 658,6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58 959,5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/>
                </a:tc>
              </a:tr>
            </a:tbl>
          </a:graphicData>
        </a:graphic>
      </p:graphicFrame>
      <p:sp>
        <p:nvSpPr>
          <p:cNvPr id="41010" name="TextBox 6"/>
          <p:cNvSpPr txBox="1">
            <a:spLocks noChangeArrowheads="1"/>
          </p:cNvSpPr>
          <p:nvPr/>
        </p:nvSpPr>
        <p:spPr bwMode="auto">
          <a:xfrm>
            <a:off x="7956376" y="3573197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772814"/>
            <a:ext cx="5135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образование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2 055 963,8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19624"/>
            <a:ext cx="3560438" cy="2458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34772"/>
              </p:ext>
            </p:extLst>
          </p:nvPr>
        </p:nvGraphicFramePr>
        <p:xfrm>
          <a:off x="130817" y="4149080"/>
          <a:ext cx="8823326" cy="162083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292887"/>
                <a:gridCol w="1493179"/>
                <a:gridCol w="1459242"/>
                <a:gridCol w="1578018"/>
              </a:tblGrid>
              <a:tr h="55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201 605,4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598,7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185 647,3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185 647,3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15 951,4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2019" name="TextBox 3"/>
          <p:cNvSpPr txBox="1">
            <a:spLocks noChangeArrowheads="1"/>
          </p:cNvSpPr>
          <p:nvPr/>
        </p:nvSpPr>
        <p:spPr bwMode="auto">
          <a:xfrm>
            <a:off x="7818767" y="3777232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5" y="1556792"/>
            <a:ext cx="5230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культуру, кинематографию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 </a:t>
            </a:r>
          </a:p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201 598,7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1" y="764704"/>
            <a:ext cx="2631761" cy="2634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25434"/>
              </p:ext>
            </p:extLst>
          </p:nvPr>
        </p:nvGraphicFramePr>
        <p:xfrm>
          <a:off x="198438" y="3948732"/>
          <a:ext cx="8747125" cy="20879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042281"/>
                <a:gridCol w="1260569"/>
                <a:gridCol w="1183706"/>
                <a:gridCol w="1260569"/>
              </a:tblGrid>
              <a:tr h="616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</a:tr>
              <a:tr h="294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204 941,5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200 784,9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</a:tr>
              <a:tr h="294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Пенсионное обеспечение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</a:tr>
              <a:tr h="294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Социальное обеспечение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</a:tr>
              <a:tr h="294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Охрана семьи и детства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182 330,8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178 279,5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</a:tr>
              <a:tr h="294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социальной политики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/>
                </a:tc>
              </a:tr>
            </a:tbl>
          </a:graphicData>
        </a:graphic>
      </p:graphicFrame>
      <p:sp>
        <p:nvSpPr>
          <p:cNvPr id="43053" name="TextBox 6"/>
          <p:cNvSpPr txBox="1">
            <a:spLocks noChangeArrowheads="1"/>
          </p:cNvSpPr>
          <p:nvPr/>
        </p:nvSpPr>
        <p:spPr bwMode="auto">
          <a:xfrm>
            <a:off x="7812360" y="3640914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736" y="155679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социальную политику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200 784,9 тыс. 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100000" l="0" r="100000">
                        <a14:foregroundMark x1="10222" y1="50222" x2="47889" y2="50222"/>
                        <a14:foregroundMark x1="51333" y1="52556" x2="51333" y2="90111"/>
                        <a14:foregroundMark x1="92000" y1="50556" x2="52667" y2="50222"/>
                        <a14:foregroundMark x1="18333" y1="28778" x2="25444" y2="45889"/>
                        <a14:foregroundMark x1="80593" y1="29380" x2="81671" y2="4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86" y="430931"/>
            <a:ext cx="3082717" cy="3082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08" y="836711"/>
            <a:ext cx="4707492" cy="332893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23960"/>
              </p:ext>
            </p:extLst>
          </p:nvPr>
        </p:nvGraphicFramePr>
        <p:xfrm>
          <a:off x="205315" y="4149080"/>
          <a:ext cx="8677275" cy="19079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002013"/>
                <a:gridCol w="1250504"/>
                <a:gridCol w="1174254"/>
                <a:gridCol w="1250504"/>
              </a:tblGrid>
              <a:tr h="590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</a:tr>
              <a:tr h="329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65 483,8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65 483,8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1" marR="7621" marT="7613" marB="0" anchor="ctr"/>
                </a:tc>
              </a:tr>
              <a:tr h="329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44 841,5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44 841,5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</a:tr>
              <a:tr h="329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13 752,1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13 752,1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</a:tr>
              <a:tr h="329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физической культуры и спорта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/>
                </a:tc>
              </a:tr>
            </a:tbl>
          </a:graphicData>
        </a:graphic>
      </p:graphicFrame>
      <p:sp>
        <p:nvSpPr>
          <p:cNvPr id="44072" name="TextBox 3"/>
          <p:cNvSpPr txBox="1">
            <a:spLocks noChangeArrowheads="1"/>
          </p:cNvSpPr>
          <p:nvPr/>
        </p:nvSpPr>
        <p:spPr bwMode="auto">
          <a:xfrm>
            <a:off x="7763403" y="3817292"/>
            <a:ext cx="1119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699" y="1556792"/>
            <a:ext cx="5077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году</a:t>
            </a:r>
          </a:p>
          <a:p>
            <a:pPr algn="l" defTabSz="866775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составили 65 483,8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84756"/>
              </p:ext>
            </p:extLst>
          </p:nvPr>
        </p:nvGraphicFramePr>
        <p:xfrm>
          <a:off x="253585" y="4221088"/>
          <a:ext cx="8604250" cy="165618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83019"/>
                <a:gridCol w="1441396"/>
                <a:gridCol w="1294314"/>
                <a:gridCol w="1485521"/>
              </a:tblGrid>
              <a:tr h="61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</a:tr>
              <a:tr h="346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массовой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</a:tr>
              <a:tr h="346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Телевидение и радиовещание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</a:tr>
              <a:tr h="346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Периодическая печать и издательства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/>
                </a:tc>
              </a:tr>
            </a:tbl>
          </a:graphicData>
        </a:graphic>
      </p:graphicFrame>
      <p:sp>
        <p:nvSpPr>
          <p:cNvPr id="45091" name="TextBox 5"/>
          <p:cNvSpPr txBox="1">
            <a:spLocks noChangeArrowheads="1"/>
          </p:cNvSpPr>
          <p:nvPr/>
        </p:nvSpPr>
        <p:spPr bwMode="auto">
          <a:xfrm>
            <a:off x="7738648" y="3917950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9323" y="184482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средства массовой информации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 </a:t>
            </a:r>
          </a:p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27 054,2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1436501"/>
            <a:ext cx="3312369" cy="2016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00711"/>
              </p:ext>
            </p:extLst>
          </p:nvPr>
        </p:nvGraphicFramePr>
        <p:xfrm>
          <a:off x="323528" y="4532311"/>
          <a:ext cx="8604250" cy="14986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83020"/>
                <a:gridCol w="1441396"/>
                <a:gridCol w="1294314"/>
                <a:gridCol w="1485520"/>
              </a:tblGrid>
              <a:tr h="55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</a:tr>
              <a:tr h="43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33 783,0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32 892,5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</a:tr>
              <a:tr h="507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Обслуживание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государственного</a:t>
                      </a: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</a:t>
                      </a: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внутреннего</a:t>
                      </a: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32 892,5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/>
                </a:tc>
              </a:tr>
            </a:tbl>
          </a:graphicData>
        </a:graphic>
      </p:graphicFrame>
      <p:sp>
        <p:nvSpPr>
          <p:cNvPr id="46110" name="TextBox 3"/>
          <p:cNvSpPr txBox="1">
            <a:spLocks noChangeArrowheads="1"/>
          </p:cNvSpPr>
          <p:nvPr/>
        </p:nvSpPr>
        <p:spPr bwMode="auto">
          <a:xfrm>
            <a:off x="7812360" y="4256085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82838" y="1916832"/>
            <a:ext cx="506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долга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32 892,5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9" y="1484784"/>
            <a:ext cx="3841051" cy="216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23" y="260648"/>
            <a:ext cx="8479606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Программно-целевые расходы муниципального бюджета муниципального образования «Город Майкоп»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215404" y="980728"/>
            <a:ext cx="86963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70928666"/>
              </p:ext>
            </p:extLst>
          </p:nvPr>
        </p:nvGraphicFramePr>
        <p:xfrm>
          <a:off x="0" y="2149128"/>
          <a:ext cx="9144000" cy="470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53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665" y="260649"/>
            <a:ext cx="6984776" cy="864096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Основные показатели социально-экономического развития муниципального образования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«Город Майкоп» за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60657"/>
              </p:ext>
            </p:extLst>
          </p:nvPr>
        </p:nvGraphicFramePr>
        <p:xfrm>
          <a:off x="251520" y="1484784"/>
          <a:ext cx="8640960" cy="530990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88624"/>
                <a:gridCol w="3337404"/>
                <a:gridCol w="1178733"/>
                <a:gridCol w="1178733"/>
                <a:gridCol w="1205338"/>
                <a:gridCol w="1152128"/>
              </a:tblGrid>
              <a:tr h="71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Наименования показателя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(по полному кругу предприятий)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17 690,2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23 522,7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133,0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(по крупным и средним предприятиям)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37 251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36 396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труда (по крупным и средним предприятиям)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17 111,5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16 799,7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4 911,8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3 062,5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49580" algn="l"/>
                        </a:tabLst>
                        <a:defRPr/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Сальдо прибылей 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2 853,6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49580" algn="l"/>
                        </a:tabLst>
                        <a:defRPr/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основных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15 012,9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(по крупным и средним предприятиям)</a:t>
                      </a:r>
                      <a:r>
                        <a:rPr lang="ru-RU" sz="10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37 166,1 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полному кругу предприятий)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18 808,6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крупным и средним предприятиям)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 (по крупным и средним предприятиям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1 757,1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полному кругу предприятий)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794,0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крупным и средним предприятиям)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(по крупным и средним предприятиям)</a:t>
                      </a:r>
                      <a:r>
                        <a:rPr lang="ru-RU" sz="1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11 124,9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полному кругу предприятий)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9 417,5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крупным и средним предприятиям)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(по крупным и средним предприятиям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7 783,9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6 102,2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" y="260648"/>
            <a:ext cx="1192552" cy="735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48596"/>
              </p:ext>
            </p:extLst>
          </p:nvPr>
        </p:nvGraphicFramePr>
        <p:xfrm>
          <a:off x="179512" y="1052737"/>
          <a:ext cx="8784976" cy="528155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77137"/>
                <a:gridCol w="867503"/>
                <a:gridCol w="867503"/>
                <a:gridCol w="1072833"/>
              </a:tblGrid>
              <a:tr h="4295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4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306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02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37 523,5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37 397,5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общественного транспорта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37 930,3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37 930,3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00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«Адресная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помощь малоимущим гражданам и другим категориям граждан, находящимся в трудной жизненной ситуации 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06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«Доступная среда»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жильем молодых семей 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39 830,1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39 587,3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безнадзорности и правонарушений несовершеннолетних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муниципальном образовании «Город Майкоп» на 2018 - 20</a:t>
                      </a:r>
                      <a:r>
                        <a:rPr 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годы»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благоприятной инвестиционной среды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повышение энергетической эффективности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13 888,9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13 888,9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«Информатизация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Администрации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 дорожного движения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marL="0" indent="0"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образования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2018-2024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2 006 470,5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1 992 677,9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550" y="260350"/>
            <a:ext cx="72009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Расходы муниципального бюджета на реализацию программных и внепрограммных мероприятий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884368" y="760523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2702"/>
              </p:ext>
            </p:extLst>
          </p:nvPr>
        </p:nvGraphicFramePr>
        <p:xfrm>
          <a:off x="143669" y="153589"/>
          <a:ext cx="8856662" cy="655082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756325"/>
                <a:gridCol w="992364"/>
                <a:gridCol w="903417"/>
                <a:gridCol w="1204556"/>
              </a:tblGrid>
              <a:tr h="515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82">
                <a:tc>
                  <a:txBody>
                    <a:bodyPr/>
                    <a:lstStyle/>
                    <a:p>
                      <a:pPr marL="0" indent="0" algn="just" defTabSz="914400" rtl="0" eaLnBrk="1" fontAlgn="t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Переселение граждан из жилых помещений, признанных непригодными для проживания и расположенных в аварийных многоквартирных домах муниципального образования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Майкоп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2018-2024 годы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27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территориального общественного самоуправления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30 784,4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30 396,4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21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правонарушений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194 329,8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194 323,1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1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«Молодежь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столицы Адыгеи 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2018-2024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9 538,7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противодействии коррупции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«Майкоп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спортивный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город»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033,8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65 033,8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«Управление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финансами 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51 263,7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50 365,6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15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массовой информации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21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жилищно-коммунального, дорожного хозяйства и благоустройства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2018-2024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070 214,8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979 029,8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21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и реализации полномочий Комитета по управлению имуществом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37 730,1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36 366,0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казачьих обществ муниципального образования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Майкоп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2018-2023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современной городской среды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2018-2024гг.»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103 386,4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99 912,2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88">
                <a:tc>
                  <a:txBody>
                    <a:bodyPr/>
                    <a:lstStyle/>
                    <a:p>
                      <a:pPr indent="0" algn="just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Ведомственная целевая программа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эффективности и сбалансированности работы Управления архитектуры и градостроительства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2016-2023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22 122,8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22 117,3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9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757 833,6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3 644 986,2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03218"/>
              </p:ext>
            </p:extLst>
          </p:nvPr>
        </p:nvGraphicFramePr>
        <p:xfrm>
          <a:off x="244475" y="952500"/>
          <a:ext cx="8709025" cy="525673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826769"/>
                <a:gridCol w="845679"/>
                <a:gridCol w="845679"/>
                <a:gridCol w="1190898"/>
              </a:tblGrid>
              <a:tr h="460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внепрограммного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Внепрограммные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Совета народных депутатов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13 119,2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Главы муниципального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1 786,2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1 678,5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Администрации муниципального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 «Город Майкоп»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82 259,3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80 791,3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Контрольно-счетной палаты муниципального образования «Город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Майкоп»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7 701,0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7 428,3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выборов и референдумов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премии, социальные и иные выплаты населению, иные мероприятия в области социальной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политики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19 447,5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19 348,3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фонды и целевые финансовые резервы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9 356,6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8 724,4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переданных полномочий субъекта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160 462,0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154 321,3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непрограммные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направления деятельности муниципальных учреждений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26 720,8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25 981,2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иных полномочий органов местного самоуправления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36 665,6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032,8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359 026,3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348 725,4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3" y="1356092"/>
            <a:ext cx="1019377" cy="25125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3177" y="332656"/>
            <a:ext cx="8259390" cy="104616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сельского хозяйства и регулирование рынков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сельскохозяйственной продукции, сырья и продовольствия»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</a:t>
            </a:r>
          </a:p>
          <a:p>
            <a:pPr>
              <a:defRPr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2018 - 202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1204" name="Прямоугольник 4"/>
          <p:cNvSpPr>
            <a:spLocks noChangeArrowheads="1"/>
          </p:cNvSpPr>
          <p:nvPr/>
        </p:nvSpPr>
        <p:spPr bwMode="auto">
          <a:xfrm>
            <a:off x="1691680" y="1378818"/>
            <a:ext cx="7452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Цели:</a:t>
            </a:r>
          </a:p>
          <a:p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Обеспечение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Прямоугольник 8"/>
          <p:cNvSpPr>
            <a:spLocks noChangeArrowheads="1"/>
          </p:cNvSpPr>
          <p:nvPr/>
        </p:nvSpPr>
        <p:spPr bwMode="auto">
          <a:xfrm>
            <a:off x="1691680" y="2288647"/>
            <a:ext cx="5256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fontAlgn="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28600" indent="-228600" algn="l" fontAlgn="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малых форм хозяйствования на селе;</a:t>
            </a:r>
          </a:p>
          <a:p>
            <a:pPr marL="228600" indent="-228600" algn="l" fontAlgn="t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Популяризация сельскохозяйственного труда;</a:t>
            </a:r>
          </a:p>
          <a:p>
            <a:pPr marL="228600" indent="-228600" algn="just" fontAlgn="t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конкурентоспособности производимой сельскохозяйственной продукции и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72407"/>
              </p:ext>
            </p:extLst>
          </p:nvPr>
        </p:nvGraphicFramePr>
        <p:xfrm>
          <a:off x="265907" y="3933057"/>
          <a:ext cx="8612186" cy="274190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740954"/>
                <a:gridCol w="956664"/>
                <a:gridCol w="914568"/>
              </a:tblGrid>
              <a:tr h="375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1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овощей открытого и закрытого грунта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животноводства в хозяйствах всех категорий (в сопоставимых ценах)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общей суммы прибыли сельскохозяйственных организаций к предыдущему году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88913"/>
            <a:ext cx="856932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«Защита населения и территорий от чрезвычайных ситуаций,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и безопасности людей на водных объектах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на территории муниципального образования «Город Майкоп»</a:t>
            </a:r>
          </a:p>
          <a:p>
            <a:pPr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реализации: 2018 -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827088" y="1039813"/>
            <a:ext cx="7489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  <p:sp>
        <p:nvSpPr>
          <p:cNvPr id="53252" name="Прямоугольник 4"/>
          <p:cNvSpPr>
            <a:spLocks noChangeArrowheads="1"/>
          </p:cNvSpPr>
          <p:nvPr/>
        </p:nvSpPr>
        <p:spPr bwMode="auto">
          <a:xfrm>
            <a:off x="323850" y="1271588"/>
            <a:ext cx="84963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поддержание в состоянии готовности сил и средств территориального звена единой государственной системы предупреждения и ликвидации чрезвычайных ситуаций (далее - РСЧС) в муниципальном образовании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оперативного реагирования при угрозе и возникновении чрезвычайных ситуаций;</a:t>
            </a:r>
          </a:p>
          <a:p>
            <a:pPr algn="just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обеспечение деятельности органов управления для подготовки и проведения мероприятий по защите населения и территорий муниципального образования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военное время;</a:t>
            </a:r>
          </a:p>
          <a:p>
            <a:pPr algn="just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снижение риска чрезвычайных ситуаций природного и техногенного характера, сокращение количества погибших и пострадавших в чрезвычайных ситуациях, минимизация социального и экономического ущерба, наносимого населению и экономике муниципального образования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возникновении чрезвычайных ситуаций природного и техногенного характера, пожаров и происшествий на водных объектах, при совершении террористических актов;</a:t>
            </a:r>
          </a:p>
          <a:p>
            <a:pPr algn="just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создание комплексной системы безопасности населения на территории муниципального образования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счет внедрения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аппаратно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программного комплекса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«Безопасный город» 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9886"/>
              </p:ext>
            </p:extLst>
          </p:nvPr>
        </p:nvGraphicFramePr>
        <p:xfrm>
          <a:off x="468313" y="3022600"/>
          <a:ext cx="6794500" cy="223838"/>
        </p:xfrm>
        <a:graphic>
          <a:graphicData uri="http://schemas.openxmlformats.org/drawingml/2006/table">
            <a:tbl>
              <a:tblPr/>
              <a:tblGrid>
                <a:gridCol w="6794500"/>
              </a:tblGrid>
              <a:tr h="223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3255" name="Прямоугольник 8"/>
          <p:cNvSpPr>
            <a:spLocks noChangeArrowheads="1"/>
          </p:cNvSpPr>
          <p:nvPr/>
        </p:nvSpPr>
        <p:spPr bwMode="auto">
          <a:xfrm>
            <a:off x="3386138" y="3213100"/>
            <a:ext cx="52562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проведения мероприятий по управлению системой защиты населения и территорий муниципального образования </a:t>
            </a:r>
            <a:r>
              <a:rPr lang="ru-RU" sz="1000" dirty="0" smtClean="0">
                <a:latin typeface="Times New Roman"/>
                <a:ea typeface="Times New Roman"/>
              </a:rPr>
              <a:t>«</a:t>
            </a:r>
            <a:r>
              <a:rPr lang="ru-RU" sz="1000" dirty="0">
                <a:latin typeface="Times New Roman"/>
                <a:ea typeface="Times New Roman"/>
              </a:rPr>
              <a:t>Город Майкоп</a:t>
            </a:r>
            <a:r>
              <a:rPr lang="ru-RU" sz="1000" dirty="0" smtClean="0">
                <a:latin typeface="Times New Roman"/>
                <a:ea typeface="Times New Roman"/>
              </a:rPr>
              <a:t>»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мирного и военного времени;</a:t>
            </a:r>
          </a:p>
          <a:p>
            <a:pPr algn="just">
              <a:spcAft>
                <a:spcPts val="30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повышение эффективности реагирования сил и средств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</a:t>
            </a:r>
            <a:r>
              <a:rPr lang="ru-RU" sz="1000" dirty="0" smtClean="0">
                <a:latin typeface="Times New Roman"/>
                <a:ea typeface="Times New Roman"/>
              </a:rPr>
              <a:t>»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угрозе и возникновении чрезвычайных ситуаций;</a:t>
            </a:r>
          </a:p>
          <a:p>
            <a:pPr algn="just">
              <a:spcAft>
                <a:spcPts val="30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повышение качества проведения мероприятий по снижению рисков и смягчению последствий чрезвычайных ситуаций природного и техногенного характера на территории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Майкоп»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снижение гибели людей на водных объектах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Майкоп»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повышение качества проведения мероприятий по повышению общественной и личной безопасности граждан на территории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Майкоп»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7051"/>
              </p:ext>
            </p:extLst>
          </p:nvPr>
        </p:nvGraphicFramePr>
        <p:xfrm>
          <a:off x="323851" y="5445224"/>
          <a:ext cx="8640762" cy="7200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408389"/>
                <a:gridCol w="1152128"/>
                <a:gridCol w="1080245"/>
              </a:tblGrid>
              <a:tr h="475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37 523,5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37 397,5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2" y="3022853"/>
            <a:ext cx="2160017" cy="2160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7631" y="332656"/>
            <a:ext cx="6628085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endParaRPr lang="en-US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defTabSz="866775"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Защита населения и территорий от чрезвычайных ситуаций,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и безопасности людей на водных объектах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на территории муниципального образования «Город Майкоп»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46241"/>
              </p:ext>
            </p:extLst>
          </p:nvPr>
        </p:nvGraphicFramePr>
        <p:xfrm>
          <a:off x="2801329" y="1340768"/>
          <a:ext cx="5900688" cy="432048"/>
        </p:xfrm>
        <a:graphic>
          <a:graphicData uri="http://schemas.openxmlformats.org/drawingml/2006/table">
            <a:tbl>
              <a:tblPr/>
              <a:tblGrid>
                <a:gridCol w="5900688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484"/>
              </p:ext>
            </p:extLst>
          </p:nvPr>
        </p:nvGraphicFramePr>
        <p:xfrm>
          <a:off x="215517" y="2165747"/>
          <a:ext cx="8712967" cy="431181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093744"/>
                <a:gridCol w="848165"/>
                <a:gridCol w="771058"/>
              </a:tblGrid>
              <a:tr h="316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2" marR="5252" marT="5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2" marR="5252" marT="5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2" marR="5252" marT="5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защищенности населения и территорий муниципального образования «Город Майкоп» от чрезвычайных ситуаций и террористических проявлений, общественной и личной безопасности граждан на территории муниципального образования «Город Майкоп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обслуженных средств видеонаблюдения и видеофиксации правонарушений, ситуаций чрезвычайного характера и нарушений правил дорожного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движения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обученных работников Управления ЧС г. Майкопа и МКУ «ЕДДС г. Майкопа» от общей численности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охвата населения изготовленными памятками по вопросам гражданской обороны и защиты населения от чрезвычайных ситуаций к общей численности населения муниципального образования «Город Майкоп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охвата населения путем оповещения и информирования об угрозе возникновения и (или) возникновении чрезвычайных ситуаций к общей численности населения муниципального образования «Город Майкоп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установленных камер уличного видеонаблюдения за перекрестками к общему количеству установленных камер уличного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видеонаблюдения,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ММПЛ, оборудованных камерами уличного видеонаблюдения, к общему количеству ММПЛ на территории муниципального образования «Город Майкоп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установленных муниципальных камер уличного видеонаблюдения от их потребности,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обслуженных камер видеонаблюдения и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видеофиксации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общего числа установленных камер видеонаблюдения и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видеофиксации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территории муниципального образования «Город Майкоп»,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1" y="72008"/>
            <a:ext cx="2088009" cy="20880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33494"/>
            <a:ext cx="8583613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общественного транспорта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 </a:t>
            </a:r>
          </a:p>
          <a:p>
            <a:pPr>
              <a:defRPr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Прямоугольник 8"/>
          <p:cNvSpPr>
            <a:spLocks noChangeArrowheads="1"/>
          </p:cNvSpPr>
          <p:nvPr/>
        </p:nvSpPr>
        <p:spPr bwMode="auto">
          <a:xfrm>
            <a:off x="3343275" y="2205038"/>
            <a:ext cx="525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обследование пассажиропотоков на городском электрическом транспорте и автомобильном транспорте для изучения спроса населения на городские пассажирские перевозки 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частичное возмещение затрат по перевозке пассажиров и возмещение выпадающих доходов посредством предоставления субсидии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33199"/>
              </p:ext>
            </p:extLst>
          </p:nvPr>
        </p:nvGraphicFramePr>
        <p:xfrm>
          <a:off x="359693" y="4005263"/>
          <a:ext cx="8424614" cy="230050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669610"/>
                <a:gridCol w="879509"/>
                <a:gridCol w="875495"/>
              </a:tblGrid>
              <a:tr h="388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37 930,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37 930,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нового городского электрического транспорта от общего количества транспортных средств на маршрутах регулярных перевозок городским электрическим транспортом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поездок в городском электрическом транспорте приходящихся в среднем в год на 1-го жителя, проживающего в муниципальном образовании 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перевезённых пассажиров городским электрическим наземным транспортом по маршрутам регулярных перевозок в г. Майкопе, (тыс. пасс.)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3 225,6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Пассажирооборот городского электрического наземного транспорта в г. Майкопе (тыс. пасс. км.)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10 362,4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317" name="Прямоугольник 3"/>
          <p:cNvSpPr>
            <a:spLocks noChangeArrowheads="1"/>
          </p:cNvSpPr>
          <p:nvPr/>
        </p:nvSpPr>
        <p:spPr bwMode="auto">
          <a:xfrm>
            <a:off x="679450" y="1210786"/>
            <a:ext cx="79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регулярности движения городского электрического транспорта и автомобильного транспорта, в том числе по маршруту с низким пассажиропотоком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" b="100000" l="0" r="99638">
                        <a14:foregroundMark x1="28043" y1="19674" x2="23986" y2="23804"/>
                        <a14:foregroundMark x1="50870" y1="85870" x2="49058" y2="91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8" y="1916832"/>
            <a:ext cx="2750886" cy="1833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33375"/>
            <a:ext cx="84963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«Адресная социальная помощь малоимущим гражданам и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другим категориям граждан, находящимся в трудной жизненной ситуации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>
              <a:defRPr/>
            </a:pPr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2018 –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Прямоугольник 8"/>
          <p:cNvSpPr>
            <a:spLocks noChangeArrowheads="1"/>
          </p:cNvSpPr>
          <p:nvPr/>
        </p:nvSpPr>
        <p:spPr bwMode="auto">
          <a:xfrm>
            <a:off x="3336379" y="1844824"/>
            <a:ext cx="5257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осуществление социальной помощи малоимущим, социально незащищенным категориям населения, гражданам, оказавшимся в трудной ситуации;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оказание различных видов поддержки малообеспеченным гражданам и гражданам, оказавшимся в трудной жизненной ситуации, на основе индивидуального, дифференцированного, комплексного подхода к решению имеющихся проблем;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проведение благотворительной, организационной и культурно массовой работы среди различных категорий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предоставление помощи в виде денежных выплат, натурального обеспечения (горячие обеды, банные услуги);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улучшение социально-бытовых условий проживания участников ВОВ, бывших несовершеннолетних узников фашизма, вдов участников ВОВ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29467"/>
              </p:ext>
            </p:extLst>
          </p:nvPr>
        </p:nvGraphicFramePr>
        <p:xfrm>
          <a:off x="467519" y="4437112"/>
          <a:ext cx="8208963" cy="164239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552768"/>
                <a:gridCol w="864102"/>
                <a:gridCol w="792093"/>
              </a:tblGrid>
              <a:tr h="345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2 488,6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2 488,6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87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получивших социальную поддержку, к общему количеству обратившихся граждан из числа имеющих право на ее получение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принявших участие в социально значимых мероприятиях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41" name="Прямоугольник 3"/>
          <p:cNvSpPr>
            <a:spLocks noChangeArrowheads="1"/>
          </p:cNvSpPr>
          <p:nvPr/>
        </p:nvSpPr>
        <p:spPr bwMode="auto">
          <a:xfrm>
            <a:off x="714375" y="1305560"/>
            <a:ext cx="7921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социальной защищенности малообеспеченных граждан, уменьшение напряженности в социальной сфере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6277"/>
            <a:ext cx="2816283" cy="2450388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3" y="322263"/>
            <a:ext cx="8642350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«Доступная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среда» муниципального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образования «Город Майкоп» </a:t>
            </a:r>
          </a:p>
          <a:p>
            <a:pPr>
              <a:defRPr/>
            </a:pPr>
            <a:endParaRPr lang="ru-RU" sz="800" b="1" dirty="0">
              <a:solidFill>
                <a:srgbClr val="00A2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2018-202</a:t>
            </a:r>
            <a:r>
              <a:rPr lang="en-US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7348" name="Прямоугольник 4"/>
          <p:cNvSpPr>
            <a:spLocks noChangeArrowheads="1"/>
          </p:cNvSpPr>
          <p:nvPr/>
        </p:nvSpPr>
        <p:spPr bwMode="auto">
          <a:xfrm>
            <a:off x="2472512" y="1138979"/>
            <a:ext cx="633335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равных возможностей для инвалидов и других маломобильных групп населения</a:t>
            </a:r>
          </a:p>
        </p:txBody>
      </p:sp>
      <p:sp>
        <p:nvSpPr>
          <p:cNvPr id="57351" name="Прямоугольник 8"/>
          <p:cNvSpPr>
            <a:spLocks noChangeArrowheads="1"/>
          </p:cNvSpPr>
          <p:nvPr/>
        </p:nvSpPr>
        <p:spPr bwMode="auto">
          <a:xfrm>
            <a:off x="3059113" y="1600543"/>
            <a:ext cx="525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объективная оценка состояния доступности среды для инвалидов и других маломобильных групп населения;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проведение паспортизации объектов и формирование карт доступности;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обеспечение доступности в приоритетных сферах жизнедеятельности инвалидов;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социальная адаптация инвалидов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93906"/>
              </p:ext>
            </p:extLst>
          </p:nvPr>
        </p:nvGraphicFramePr>
        <p:xfrm>
          <a:off x="250825" y="2996952"/>
          <a:ext cx="8642351" cy="368117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806807"/>
                <a:gridCol w="917772"/>
                <a:gridCol w="91777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1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2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образования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дошкольных образовательных организаций, в которых создана универсальная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безбарьерная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среда для инклюзивного образования детей-инвалидов, в общем количестве дошкольных образовательных организаций муниципального образования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детей-инвалидов в возрасте от 1,5 до 7 лет, охваченных дошкольным образованием, в общей численности детей-инвалидов данного возраста муниципального образования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специалистов, работающих с детьми-инвалидами по вопросам, связанным с обеспечением доступности для инвалидов объектов и услуг, прошедших обучение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683" y="948577"/>
            <a:ext cx="2363109" cy="162161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2055"/>
            <a:ext cx="8820472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«Обеспечение жильем молодых семей»</a:t>
            </a: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Прямоугольник 8"/>
          <p:cNvSpPr>
            <a:spLocks noChangeArrowheads="1"/>
          </p:cNvSpPr>
          <p:nvPr/>
        </p:nvSpPr>
        <p:spPr bwMode="auto">
          <a:xfrm>
            <a:off x="3337760" y="2135979"/>
            <a:ext cx="52578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just">
              <a:spcAft>
                <a:spcPts val="60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предоставление молодым семьям - участникам программы социальных выплат на приобретение жилья или строительство индивидуального жилого дома;</a:t>
            </a:r>
          </a:p>
          <a:p>
            <a:pPr algn="just">
              <a:spcAft>
                <a:spcPts val="600"/>
              </a:spcAft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ипотечных жилищных кредитов, для приобретения жилого помещения или строительства индивидуального жилого дома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83211"/>
              </p:ext>
            </p:extLst>
          </p:nvPr>
        </p:nvGraphicFramePr>
        <p:xfrm>
          <a:off x="283890" y="4357482"/>
          <a:ext cx="8576220" cy="14232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716238"/>
                <a:gridCol w="974324"/>
                <a:gridCol w="885658"/>
              </a:tblGrid>
              <a:tr h="4043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39 830,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39 587,3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молодых семей, получивших социальные выплаты на приобретение (строительство) жилья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89" name="Прямоугольник 3"/>
          <p:cNvSpPr>
            <a:spLocks noChangeArrowheads="1"/>
          </p:cNvSpPr>
          <p:nvPr/>
        </p:nvSpPr>
        <p:spPr bwMode="auto">
          <a:xfrm>
            <a:off x="2915816" y="1387475"/>
            <a:ext cx="5685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поддержки в решении жилищной проблемы молодым семьям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" y="1700808"/>
            <a:ext cx="3315655" cy="221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0" y="116632"/>
            <a:ext cx="6553200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 Black" pitchFamily="34" charset="0"/>
                <a:cs typeface="Aharoni" pitchFamily="2" charset="-79"/>
              </a:rPr>
              <a:t>ЭТАПЫ БЮДЖЕТНОГО ПРОЦЕССА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33229073"/>
              </p:ext>
            </p:extLst>
          </p:nvPr>
        </p:nvGraphicFramePr>
        <p:xfrm>
          <a:off x="539552" y="980728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5828" y="3350518"/>
            <a:ext cx="23123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3375"/>
            <a:ext cx="8569077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«Профилактика безнадзорности и правонарушений несовершеннолетних в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муниципальном образовании «Город Майкоп»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347864" y="1412776"/>
            <a:ext cx="532839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эффективности профилактики безнадзорности и правонарушений несовершеннолетних в муниципальном образовании «Город Майкоп».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529955" y="2204864"/>
            <a:ext cx="5184874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t"/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 algn="l" fontAlgn="t"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условий для формирования здорового образа жизни несовершеннолетних граждан, путем привлечения их к занятиям физической культурой и спортом;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Предупреждение безнадзорности и правонарушений несовершеннолетних, выявление и устранение причин, способствующих этому.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0244"/>
              </p:ext>
            </p:extLst>
          </p:nvPr>
        </p:nvGraphicFramePr>
        <p:xfrm>
          <a:off x="251521" y="3933056"/>
          <a:ext cx="8713092" cy="266404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836324"/>
                <a:gridCol w="983117"/>
                <a:gridCol w="893651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 с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девиантным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поведением, вовлеченных в занятия физической культурой и спортом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образования «Город Майкоп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образования «Город Майкоп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%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несовершеннолетних детей, совершивших преступления, в общем числе детского населения муниципального образования «Город Майкоп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%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2558"/>
            <a:ext cx="325664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1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3375"/>
            <a:ext cx="8569077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«Формирование благоприятной инвестиционной среды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60422" name="Прямоугольник 8"/>
          <p:cNvSpPr>
            <a:spLocks noChangeArrowheads="1"/>
          </p:cNvSpPr>
          <p:nvPr/>
        </p:nvSpPr>
        <p:spPr bwMode="auto">
          <a:xfrm>
            <a:off x="3563938" y="2232782"/>
            <a:ext cx="5256212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just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формирование благоприятного предпринимательского климата и условий для ведения бизнеса с привлечением новых инновационных технологий;</a:t>
            </a:r>
          </a:p>
          <a:p>
            <a:pPr algn="just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дальнейшее развитие </a:t>
            </a:r>
            <a:r>
              <a:rPr lang="ru-RU" altLang="ru-RU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выставочно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-ярмарочной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презентации инвестиционного потенциала города среди заинтересованных деловых кругов России и за рубежом;</a:t>
            </a:r>
          </a:p>
          <a:p>
            <a:pPr algn="just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развитие инфраструктуры инновационной сферы;</a:t>
            </a:r>
          </a:p>
          <a:p>
            <a:pPr algn="just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мобилизация инвестиционных ресурсов муниципального образования и обеспечение их эффективного использования посредством формирования инвестиционных проектов и площадок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98001"/>
              </p:ext>
            </p:extLst>
          </p:nvPr>
        </p:nvGraphicFramePr>
        <p:xfrm>
          <a:off x="323528" y="4437112"/>
          <a:ext cx="8424863" cy="15480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610178"/>
                <a:gridCol w="950596"/>
                <a:gridCol w="864089"/>
              </a:tblGrid>
              <a:tr h="357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64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1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в расчете на 1 жителя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сформированных инвестиционных площадок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сформированных инвестиционных проектов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37" name="Прямоугольник 3"/>
          <p:cNvSpPr>
            <a:spLocks noChangeArrowheads="1"/>
          </p:cNvSpPr>
          <p:nvPr/>
        </p:nvSpPr>
        <p:spPr bwMode="auto">
          <a:xfrm>
            <a:off x="646113" y="1387475"/>
            <a:ext cx="792162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условий для привлечения инвестиций в экономику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 Майкоп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8" y="2060848"/>
            <a:ext cx="3378140" cy="21443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2263"/>
            <a:ext cx="8628385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61444" name="Прямоугольник 4"/>
          <p:cNvSpPr>
            <a:spLocks noChangeArrowheads="1"/>
          </p:cNvSpPr>
          <p:nvPr/>
        </p:nvSpPr>
        <p:spPr bwMode="auto">
          <a:xfrm>
            <a:off x="2699792" y="1231126"/>
            <a:ext cx="63360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Энергосбережение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повышение энергетической эффективности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Прямоугольник 8"/>
          <p:cNvSpPr>
            <a:spLocks noChangeArrowheads="1"/>
          </p:cNvSpPr>
          <p:nvPr/>
        </p:nvSpPr>
        <p:spPr bwMode="auto">
          <a:xfrm>
            <a:off x="3059113" y="1977231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внедрение энергосберегающих технологий в муниципальном секторе;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информирование потребителей по вопросам энергосбережения и популяризации идей социально ответственного потребления энергетических ресурсов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72285"/>
              </p:ext>
            </p:extLst>
          </p:nvPr>
        </p:nvGraphicFramePr>
        <p:xfrm>
          <a:off x="179512" y="3023245"/>
          <a:ext cx="8772401" cy="372880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909237"/>
                <a:gridCol w="931582"/>
                <a:gridCol w="93158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год (факт)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13 888,9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13 888,9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расчеты за которую осуществляются с использованием приборов учета (в расчете на 1 квадратный метр общей площади), Гкал/м2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расчеты за которую осуществляются с применением расчетных способов (в расчете на 1 квадратный метр общей площади), Гкал/м2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расход холодной воды на снабжение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расчете на 1 человека в год), м3/ чел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расход горячей воды на снабжение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расчете на 1 человека в год), м3/ чел.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расход природного газа на снабжение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расчете на 1 человека в год), тыс. м3/ чел.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расход электрической энергии на обеспечение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расчете на 1 квадратный метр общей площади),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м2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8366"/>
            <a:ext cx="2735585" cy="216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86201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«Информатизация Администрации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«Город Майкоп»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0" y="978644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предоставления муниципальных услуг населению на основе информационных и телекоммуникационных технологий и повышение открытости информации о деятельности органов местного самоуправления и расширение возможностей доступа к ней</a:t>
            </a:r>
          </a:p>
        </p:txBody>
      </p:sp>
      <p:sp>
        <p:nvSpPr>
          <p:cNvPr id="62471" name="Прямоугольник 8"/>
          <p:cNvSpPr>
            <a:spLocks noChangeArrowheads="1"/>
          </p:cNvSpPr>
          <p:nvPr/>
        </p:nvSpPr>
        <p:spPr bwMode="auto">
          <a:xfrm>
            <a:off x="3476600" y="1549538"/>
            <a:ext cx="5067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создание и развитие современной информационной и телекоммуникационной инфраструктуры Администрации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развитие специальных информационных и информационно-технологических систем обеспечения деятельности Администрации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систем электронного документооборота;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развитие сервисов для упрощения процедур взаимодействия населения и органов местного самоуправления муниципального образования </a:t>
            </a:r>
            <a:r>
              <a:rPr lang="ru-RU" sz="1100" dirty="0" smtClean="0">
                <a:latin typeface="Times New Roman"/>
                <a:ea typeface="Times New Roman"/>
              </a:rPr>
              <a:t>«</a:t>
            </a:r>
            <a:r>
              <a:rPr lang="ru-RU" sz="1100" dirty="0">
                <a:latin typeface="Times New Roman"/>
                <a:ea typeface="Times New Roman"/>
              </a:rPr>
              <a:t>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использованием информационно-коммуникационных технологий в различных сферах;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получение доступа к сервисам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«Электронного правительства»;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обеспечение защиты информации на объектах информатизации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20288"/>
              </p:ext>
            </p:extLst>
          </p:nvPr>
        </p:nvGraphicFramePr>
        <p:xfrm>
          <a:off x="155895" y="3673197"/>
          <a:ext cx="8832210" cy="31556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955183"/>
                <a:gridCol w="937934"/>
                <a:gridCol w="939093"/>
              </a:tblGrid>
              <a:tr h="311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en-US" sz="1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</a:p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1 960,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32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одновременно подключенных пользователей к СЭД от общего количества зарегистрированных пользователей в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</a:t>
                      </a: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</a:t>
                      </a: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 с доступом к СМЭВ (система межведомственного электронного взаимодействия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пользователей, подключенных к системе объединенных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коммуникаций, %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посетителей официального сайта  Администрации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«Город Майкоп»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9 640,0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серверов общего назначения, обеспеченных неисключительными правами на использование программного обеспечения серверных операционных систем, систем управления базами данных и системы объединенных коммуникаций, 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Майкоп», подключенных к системе «Управления государственным и муниципальным имуществом», шт.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автоматизированных рабочих мест структурных подразделений Администрации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«Город Майкоп», оснащенных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лицензией (неисключительными правами) на право использовать компьютерное программное обеспечение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Microsoft Windows 10 Professional ,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рабочих мест,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оснащенных новой компьютерной техникой и периферийным оборудованием (с нарастающим итогом), шт.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6" y="1578808"/>
            <a:ext cx="2753493" cy="2065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2263"/>
            <a:ext cx="8340353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«Обеспечение безопасности дорожного движения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в муниципальном образовании «Город Майкоп»</a:t>
            </a: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4"/>
          <p:cNvSpPr>
            <a:spLocks noChangeArrowheads="1"/>
          </p:cNvSpPr>
          <p:nvPr/>
        </p:nvSpPr>
        <p:spPr bwMode="auto">
          <a:xfrm>
            <a:off x="290512" y="1340768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сохранности жизни, здоровья граждан и их имущества, гарантии их законных прав на безопасные условия движения на дорогах</a:t>
            </a:r>
          </a:p>
        </p:txBody>
      </p:sp>
      <p:sp>
        <p:nvSpPr>
          <p:cNvPr id="63495" name="Прямоугольник 8"/>
          <p:cNvSpPr>
            <a:spLocks noChangeArrowheads="1"/>
          </p:cNvSpPr>
          <p:nvPr/>
        </p:nvSpPr>
        <p:spPr bwMode="auto">
          <a:xfrm>
            <a:off x="3673181" y="2073223"/>
            <a:ext cx="525621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разработка и применение эффективных схем, методов и средств организации дорожного движения;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обустройство пешеходных переходов, прилегающих к образовательным организациям согласно требований национального стандарта РФ;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предупреждение опасного поведения участников дорожного движения;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организация информационно-пропагандистских компаний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33099"/>
              </p:ext>
            </p:extLst>
          </p:nvPr>
        </p:nvGraphicFramePr>
        <p:xfrm>
          <a:off x="414337" y="3860800"/>
          <a:ext cx="8315327" cy="255496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508594"/>
                <a:gridCol w="923689"/>
                <a:gridCol w="883044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</a:p>
                    <a:p>
                      <a:pPr algn="ctr" fontAlgn="ctr"/>
                      <a:endParaRPr lang="ru-RU" sz="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обустроенных пешеходных переходов от общего количества пешеходных переходов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нерегулируемых пешеходных переходов и мест массового перехода детей вблизи образовательных организаций, оборудованных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организаций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охвата детей, обученных безопасному поведению на дороге, к общему количеству детей в общеобразовательных организациях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обеспеченности общеобразовательных организаций всероссийской газетой «Добрая дорога детства»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" y="2144472"/>
            <a:ext cx="3216065" cy="120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3375"/>
            <a:ext cx="8353623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системы  образования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 – 2024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323850" y="1548495"/>
            <a:ext cx="8496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качества и доступности образования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Прямоугольник 8"/>
          <p:cNvSpPr>
            <a:spLocks noChangeArrowheads="1"/>
          </p:cNvSpPr>
          <p:nvPr/>
        </p:nvSpPr>
        <p:spPr bwMode="auto">
          <a:xfrm>
            <a:off x="4140200" y="2249488"/>
            <a:ext cx="42482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повышение качества и доступности дошкольного образования;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повышение качества и доступности начального общего, основного общего, среднего общего образования;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повышение качества и доступности дополнительного образования;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повышение качества управления муниципальной системой образования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80572"/>
              </p:ext>
            </p:extLst>
          </p:nvPr>
        </p:nvGraphicFramePr>
        <p:xfrm>
          <a:off x="251521" y="4293096"/>
          <a:ext cx="8614121" cy="214646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018255"/>
                <a:gridCol w="835929"/>
                <a:gridCol w="759937"/>
              </a:tblGrid>
              <a:tr h="345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2 006 470,5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1 992 677,9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3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</a:p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8" y="1979383"/>
            <a:ext cx="2520282" cy="2205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3375"/>
            <a:ext cx="8353623" cy="12311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«Переселение граждан из жилых помещений, которые в установленном порядке признаны непригодными для проживания и ремонту и реконструкции не подлежат, из жилых помещений, признанных непригодными для проживания и расположенных в аварийных многоквартирных домах муниципального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2018-2024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6826" y="1529769"/>
            <a:ext cx="5185271" cy="7540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defTabSz="866775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Предоставление жилья гражданам, нуждающимся в переселении, а также обеспечение комфортных и безопасных условий для их проживания.</a:t>
            </a:r>
          </a:p>
          <a:p>
            <a:pPr defTabSz="866775"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7447" y="2283822"/>
            <a:ext cx="5444027" cy="178510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28600" indent="-228600" algn="just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Подготовка технической документации на объекты недвижимости с целью признания их аварийными;</a:t>
            </a:r>
          </a:p>
          <a:p>
            <a:pPr marL="228600" indent="-228600" algn="just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Формирование муниципального жилищного фонда для переселения граждан из аварийного жилья;</a:t>
            </a:r>
          </a:p>
          <a:p>
            <a:pPr marL="228600" indent="-228600" algn="just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Выполнение обязательств органа местного самоуправления перед собственниками, проживающими в жилых помещениях, признанных непригодными для проживания и расположенных в аварийных многоквартирных домах;</a:t>
            </a:r>
          </a:p>
          <a:p>
            <a:pPr marL="228600" indent="-228600" algn="just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Ликвидация неблагоустроенного жилья пониженной капитальности и аварийного жилищного фонда на территории муниципального образования «Город Майкоп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4013"/>
              </p:ext>
            </p:extLst>
          </p:nvPr>
        </p:nvGraphicFramePr>
        <p:xfrm>
          <a:off x="179513" y="4437112"/>
          <a:ext cx="8828402" cy="166461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187726"/>
                <a:gridCol w="859401"/>
                <a:gridCol w="781275"/>
              </a:tblGrid>
              <a:tr h="457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(тыс. рублей)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26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подготовленной технической документации к количеству обследованных жилых помещений, находящихся в муниципальной собственности</a:t>
                      </a:r>
                    </a:p>
                  </a:txBody>
                  <a:tcPr marL="5253" marR="5253" marT="5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en-US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en-US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510634" cy="14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62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38" y="322263"/>
            <a:ext cx="8461375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территориального общественного самоуправления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в муниципальном образовании «Город Майкоп»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68612" name="Прямоугольник 4"/>
          <p:cNvSpPr>
            <a:spLocks noChangeArrowheads="1"/>
          </p:cNvSpPr>
          <p:nvPr/>
        </p:nvSpPr>
        <p:spPr bwMode="auto">
          <a:xfrm>
            <a:off x="306388" y="1439104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деятельности территориального общественного самоуправления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5" name="Прямоугольник 8"/>
          <p:cNvSpPr>
            <a:spLocks noChangeArrowheads="1"/>
          </p:cNvSpPr>
          <p:nvPr/>
        </p:nvSpPr>
        <p:spPr bwMode="auto">
          <a:xfrm>
            <a:off x="3248025" y="2060575"/>
            <a:ext cx="52562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создание условий для более широкого вовлечения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 осуществления собственных инициатив по вопросам местного значения;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совершенствование форм сотрудничества органов местного самоуправления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органами ТОС;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расширение форм эффективной поддержки населения через развитие и совершенствование деятельности ТОС;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вовлечение населения в процессы выработки, принятия, реализации решений органов местного значения и осуществления контроля их исполнения;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дальнейшее совершенствование структуры и форм осуществления деятельности ТОС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71935"/>
              </p:ext>
            </p:extLst>
          </p:nvPr>
        </p:nvGraphicFramePr>
        <p:xfrm>
          <a:off x="249238" y="4365104"/>
          <a:ext cx="8645525" cy="228880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767048"/>
                <a:gridCol w="960368"/>
                <a:gridCol w="918109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30 784,4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30 396,4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привлеченных к участию в субботниках по благоустройству территории проживания, от общего количества граждан, проживающих в муниципальном образовании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привлеченных к проведению культурных и праздничных мероприятий, от общего количества граждан, проживающих в муниципальном образовании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профилактических мероприятий, направленных на снижение уровня преступности, наркомании, пьянства от общего количества мероприятий, проводимых на территории муниципального образования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5209"/>
            <a:ext cx="2592288" cy="212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322263"/>
            <a:ext cx="8340725" cy="9239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«Профилактика правонарушений </a:t>
            </a:r>
          </a:p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69636" name="Прямоугольник 4"/>
          <p:cNvSpPr>
            <a:spLocks noChangeArrowheads="1"/>
          </p:cNvSpPr>
          <p:nvPr/>
        </p:nvSpPr>
        <p:spPr bwMode="auto">
          <a:xfrm>
            <a:off x="454026" y="1331575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предупреждения и профилактики правонарушений и обеспечение безопасности граждан на территории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Прямоугольник 8"/>
          <p:cNvSpPr>
            <a:spLocks noChangeArrowheads="1"/>
          </p:cNvSpPr>
          <p:nvPr/>
        </p:nvSpPr>
        <p:spPr bwMode="auto">
          <a:xfrm>
            <a:off x="2665115" y="2000890"/>
            <a:ext cx="55726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воссоздание системы социальной профилактики правонарушений, направленной на активизацию борьбы с пьянством, алкоголизмом, наркоманией, безнадзорностью несовершеннолетних;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проведение разъяснительной работы среди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мерах по противодействию экстремизма, терроризма, а также преступлений против собственности;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профилактика правонарушений в местах массового пребывания граждан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15171"/>
              </p:ext>
            </p:extLst>
          </p:nvPr>
        </p:nvGraphicFramePr>
        <p:xfrm>
          <a:off x="311479" y="3501008"/>
          <a:ext cx="8521042" cy="317354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710144"/>
                <a:gridCol w="904890"/>
                <a:gridCol w="906008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(из расчёта на 1 жителя), охваченного агитационной информацией по вопросам противодействия экстремизму, терроризму, преступлениям против собственности, действиям при угрозе террористических актов в местах массового пребывания людей, антитеррористической направленности, к общей численности населения муниципального образования «Город Майкоп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(из расчёта на 1 жителя), охваченного агитационной информацией по профилактике наркомании, алкоголизма и других правонарушений к общей численности населения муниципального образования «Город Майкоп»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общеобразовательных организациях (6-11 классы), посетивших занятия по проблемам профилактики безнадзорности и правонарушений несовершеннолетних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общеобразовательных организациях (6-11 классы), высших учебных заведениях, посетивших занятия о профилактике и борьбе с незаконным оборотом и употреблением наркотиков, пьянством и алкоголизмом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обеспеченности народных дружинников удостоверениями народных дружинников к общей их численности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2774"/>
            <a:ext cx="2182178" cy="161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22263"/>
            <a:ext cx="8556625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«Развитие культуры</a:t>
            </a:r>
          </a:p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«Город Майкоп»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2018-2024 годы</a:t>
            </a:r>
          </a:p>
        </p:txBody>
      </p:sp>
      <p:sp>
        <p:nvSpPr>
          <p:cNvPr id="70660" name="Прямоугольник 4"/>
          <p:cNvSpPr>
            <a:spLocks noChangeArrowheads="1"/>
          </p:cNvSpPr>
          <p:nvPr/>
        </p:nvSpPr>
        <p:spPr bwMode="auto">
          <a:xfrm>
            <a:off x="290512" y="1196752"/>
            <a:ext cx="849788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стратегической роли культуры как духовно-нравственного основания развития личности и государства, единства российского общества</a:t>
            </a:r>
          </a:p>
        </p:txBody>
      </p:sp>
      <p:sp>
        <p:nvSpPr>
          <p:cNvPr id="70663" name="Прямоугольник 8"/>
          <p:cNvSpPr>
            <a:spLocks noChangeArrowheads="1"/>
          </p:cNvSpPr>
          <p:nvPr/>
        </p:nvSpPr>
        <p:spPr bwMode="auto">
          <a:xfrm>
            <a:off x="2661274" y="1700808"/>
            <a:ext cx="591117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организация работы библиотек, как информационных, образовательных и культурных центров;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сохранение и развитие многообразия форм и жанров традиционной народной культуры;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повышение уровня исполнительского мастерства учащихся детских школ искусств через участие в фестивалях и конкурсах различного уровня;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укрепление единого культурного пространства, формирование положительного имиджа муниципального образования </a:t>
            </a:r>
            <a:r>
              <a:rPr lang="ru-RU" sz="1050" dirty="0">
                <a:latin typeface="Times New Roman"/>
                <a:ea typeface="Times New Roman"/>
              </a:rPr>
              <a:t>«Город Майкоп</a:t>
            </a:r>
            <a:r>
              <a:rPr lang="ru-RU" sz="1050" dirty="0" smtClean="0">
                <a:latin typeface="Times New Roman"/>
                <a:ea typeface="Times New Roman"/>
              </a:rPr>
              <a:t>», </a:t>
            </a:r>
            <a:r>
              <a:rPr lang="ru-RU" alt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 с богатейшей традиционной культурой;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определение культурной политики и основных принципов организации культурной деятельности в муниципальном образовании </a:t>
            </a:r>
            <a:r>
              <a:rPr lang="ru-RU" sz="1050" dirty="0">
                <a:latin typeface="Times New Roman"/>
                <a:ea typeface="Times New Roman"/>
              </a:rPr>
              <a:t>«Город Майкоп»</a:t>
            </a:r>
            <a:endParaRPr lang="ru-RU" altLang="ru-RU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06713"/>
              </p:ext>
            </p:extLst>
          </p:nvPr>
        </p:nvGraphicFramePr>
        <p:xfrm>
          <a:off x="221804" y="3408968"/>
          <a:ext cx="8703266" cy="322665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086500"/>
                <a:gridCol w="792088"/>
                <a:gridCol w="824678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194 329,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194 323,1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библиографических записей в электронных каталогах библиотек муниципального образования «Город Майкоп»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муниципального образования «Город Майкоп»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среднемесячной номинальной начисленной заработной платы работников учреждений культуры муниципального образования «Город Майкоп» к среднемесячной номинальной начисленной заработной плате в Республике Адыгея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культурно-досуговых мероприятий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en-US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сравнению с предыдущим годом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лауреатов, дипломантов международных, всероссийских, региональных, республиканских, городских конкурсов от общего числа обучающихся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мероприятий, посвященных значимым событиям культуры и развитию культурного сотрудничества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культуры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" y="1480728"/>
            <a:ext cx="2556000" cy="2015716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82688" y="349008"/>
            <a:ext cx="6778625" cy="692149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Налоговая политика в муниципальном образовании «Город Майкоп» в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году была направлена на: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84576"/>
          </a:xfrm>
        </p:spPr>
        <p:txBody>
          <a:bodyPr rtlCol="0">
            <a:noAutofit/>
          </a:bodyPr>
          <a:lstStyle/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1) 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2) 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образования «Город Майкоп»;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3)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образования «Город Майкоп»;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) оптимизации состава налоговых льгот с учетом оценки их социальной и бюджетной эффективности;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5) продолжение работы по обеспечению полноценного и достоверного учета имущества, находящегося в муниципальной собственности муниципального образования «Город Майкоп»;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6) проведение мероприятий по сокращению задолженности по доходам: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от сдачи в аренду земельных участков, находящихся в муниципальной собственности муниципального образования «Город Майкоп»;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от сдачи в аренду земельных участков, муниципальная собственность на которые не разграничена;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от использования имущества, находящегося в муниципальной собственности муниципальных образований «Город Майкоп»;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7) усиление муниципального земельного контроля;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8) поддержка развития субъектов малого и среднего предпринимательства;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9) улучшение предпринимательского и инвестиционного климата;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10) создание благоприятных условий для расширения и развития негосударственного сектора экономики, в том числе малого бизнеса;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«Город Майкоп»;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12) 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доходов.</a:t>
            </a:r>
          </a:p>
          <a:p>
            <a:pPr marL="0" indent="449263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" y="1752605"/>
            <a:ext cx="3384376" cy="1435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514" y="322263"/>
            <a:ext cx="8661400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«Молодежь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столицы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Адыгеи»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2018-2024 годы</a:t>
            </a:r>
          </a:p>
        </p:txBody>
      </p:sp>
      <p:sp>
        <p:nvSpPr>
          <p:cNvPr id="71684" name="Прямоугольник 4"/>
          <p:cNvSpPr>
            <a:spLocks noChangeArrowheads="1"/>
          </p:cNvSpPr>
          <p:nvPr/>
        </p:nvSpPr>
        <p:spPr bwMode="auto">
          <a:xfrm>
            <a:off x="3491880" y="1268760"/>
            <a:ext cx="5398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</a:p>
        </p:txBody>
      </p:sp>
      <p:sp>
        <p:nvSpPr>
          <p:cNvPr id="71687" name="Прямоугольник 8"/>
          <p:cNvSpPr>
            <a:spLocks noChangeArrowheads="1"/>
          </p:cNvSpPr>
          <p:nvPr/>
        </p:nvSpPr>
        <p:spPr bwMode="auto">
          <a:xfrm>
            <a:off x="3419872" y="2373660"/>
            <a:ext cx="547079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just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формирование целостной системы поддержки обладающей лидерскими навыками инициативной и талантливой молодежи;</a:t>
            </a:r>
          </a:p>
          <a:p>
            <a:pPr algn="just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вовлечение молодежи в социальную практику и ее информирование о потенциальных возможностях собственного развития;</a:t>
            </a:r>
          </a:p>
          <a:p>
            <a:pPr algn="just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55069"/>
              </p:ext>
            </p:extLst>
          </p:nvPr>
        </p:nvGraphicFramePr>
        <p:xfrm>
          <a:off x="185799" y="4077072"/>
          <a:ext cx="8772402" cy="269414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883322"/>
                <a:gridCol w="965789"/>
                <a:gridCol w="923291"/>
              </a:tblGrid>
              <a:tr h="3913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9 538,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9 132,9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молодых людей, принимающих участие в программных мероприятиях в сфере молодежной политики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подростков и молодежи, посещающих клубы, принимающих участие в мероприятиях, направленных на гражданское становление и нравственное развитие молодежи, привитие навыков здорового образа жизни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охваченной профилактическими акциями и мероприятиями против употребления наркотиков, алкоголя и </a:t>
                      </a:r>
                      <a:r>
                        <a:rPr lang="ru-RU" sz="11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табакокурения</a:t>
                      </a:r>
                      <a:r>
                        <a:rPr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муниципального образования «Город Майкоп», вовлеченных в добровольческую (волонтерскую)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13" y="322263"/>
            <a:ext cx="866140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«О противодействии коррупции </a:t>
            </a:r>
          </a:p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2018 -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2708" name="Прямоугольник 4"/>
          <p:cNvSpPr>
            <a:spLocks noChangeArrowheads="1"/>
          </p:cNvSpPr>
          <p:nvPr/>
        </p:nvSpPr>
        <p:spPr bwMode="auto">
          <a:xfrm>
            <a:off x="290513" y="1412776"/>
            <a:ext cx="8497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предупреждения и профилактики коррупционных проявлений</a:t>
            </a:r>
          </a:p>
        </p:txBody>
      </p:sp>
      <p:sp>
        <p:nvSpPr>
          <p:cNvPr id="72711" name="Прямоугольник 8"/>
          <p:cNvSpPr>
            <a:spLocks noChangeArrowheads="1"/>
          </p:cNvSpPr>
          <p:nvPr/>
        </p:nvSpPr>
        <p:spPr bwMode="auto">
          <a:xfrm>
            <a:off x="3280643" y="2060848"/>
            <a:ext cx="52562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создание единого механизма, свидетельствующего об открытости, доступности, четкой определенности деятельности органов местного самоуправления;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создание системы регулярного мониторинга коррупционных проявлений, в том числе на основе взаимодействия с правоохранительными органами;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создание отдельных элементов влияния на антикоррупционное сознание посредством информирования, просвещения, обучения, воспитания населения;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пропаганда новых поведенческих моделей, ориентированных на воспитание у населения нетерпимого отношения к коррупции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01500"/>
              </p:ext>
            </p:extLst>
          </p:nvPr>
        </p:nvGraphicFramePr>
        <p:xfrm>
          <a:off x="399331" y="4149080"/>
          <a:ext cx="8137525" cy="187827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369425"/>
                <a:gridCol w="903938"/>
                <a:gridCol w="864162"/>
              </a:tblGrid>
              <a:tr h="4084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служащих, впервые поступивших на муниципальную службу для замещения должностей, включённых в соответствующий Перечень, прошедших обучение по противодействию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коррупции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удовлетворенности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антикоррупционной политике,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проводимой органами местного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самоуправления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5528"/>
            <a:ext cx="3201367" cy="18873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22263"/>
            <a:ext cx="8556625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«Майкоп - спортивный город»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3732" name="Прямоугольник 4"/>
          <p:cNvSpPr>
            <a:spLocks noChangeArrowheads="1"/>
          </p:cNvSpPr>
          <p:nvPr/>
        </p:nvSpPr>
        <p:spPr bwMode="auto">
          <a:xfrm>
            <a:off x="603940" y="1183735"/>
            <a:ext cx="81768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качества жизни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 физкультурно-спортивной работы</a:t>
            </a:r>
          </a:p>
        </p:txBody>
      </p:sp>
      <p:sp>
        <p:nvSpPr>
          <p:cNvPr id="73735" name="Прямоугольник 8"/>
          <p:cNvSpPr>
            <a:spLocks noChangeArrowheads="1"/>
          </p:cNvSpPr>
          <p:nvPr/>
        </p:nvSpPr>
        <p:spPr bwMode="auto">
          <a:xfrm>
            <a:off x="3635375" y="2132856"/>
            <a:ext cx="4838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организация и проведение массовых физкультурно-спортивных мероприятий;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развитие инфраструктуры для занятий массовым спортом в образовательных организациях и по месту жительства;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развитие спортивной материально-технической базы;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повышение интереса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занятиям физической культурой и спортом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90350"/>
              </p:ext>
            </p:extLst>
          </p:nvPr>
        </p:nvGraphicFramePr>
        <p:xfrm>
          <a:off x="398463" y="3717032"/>
          <a:ext cx="8347074" cy="295912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533444"/>
                <a:gridCol w="927215"/>
                <a:gridCol w="886415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65 033,8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65 033,8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муниципального образования «Город Майкоп» спортивными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сооружениями, %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систематически занимающихся физической культурой и спортом, в общей численности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занимающихся в специализированных спортивных учреждениях, в общей численности детей 5-18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лет, %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 муниципального образования «Город Майкоп», систематически занимающегося физической культурой и спортом, в общей численности населения муниципального образования «Город Майкоп»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физической культуры и спорта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8232"/>
            <a:ext cx="2160240" cy="2027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22263"/>
            <a:ext cx="8207375" cy="73866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 «Управление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финансами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>
              <a:defRPr/>
            </a:pP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4756" name="Прямоугольник 4"/>
          <p:cNvSpPr>
            <a:spLocks noChangeArrowheads="1"/>
          </p:cNvSpPr>
          <p:nvPr/>
        </p:nvSpPr>
        <p:spPr bwMode="auto">
          <a:xfrm>
            <a:off x="323055" y="1340768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Цель:</a:t>
            </a:r>
            <a:endParaRPr lang="ru-RU" sz="11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сбалансированности и финансовой устойчивости бюджетной системы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повышения эффективности бюджетных расходов и качества управления муниципальными финансами</a:t>
            </a:r>
          </a:p>
        </p:txBody>
      </p:sp>
      <p:sp>
        <p:nvSpPr>
          <p:cNvPr id="74759" name="Прямоугольник 8"/>
          <p:cNvSpPr>
            <a:spLocks noChangeArrowheads="1"/>
          </p:cNvSpPr>
          <p:nvPr/>
        </p:nvSpPr>
        <p:spPr bwMode="auto">
          <a:xfrm>
            <a:off x="3287258" y="2273285"/>
            <a:ext cx="525621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организация и осуществление бюджетного процесса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эффективное управление муниципальным долгом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создание условий для реализации муниципальной программы и входящих в нее подпрограмм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0621"/>
              </p:ext>
            </p:extLst>
          </p:nvPr>
        </p:nvGraphicFramePr>
        <p:xfrm>
          <a:off x="426958" y="3933056"/>
          <a:ext cx="8290084" cy="28302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593314"/>
                <a:gridCol w="848385"/>
                <a:gridCol w="848385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51 263,7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50 365,6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муни­ципального об­разования «Го­род Майкоп» по налоговым и неналоговым доходам к </a:t>
                      </a: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утвержденному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уровню, 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Испол­нение бюджета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«Город Майкоп» по расходам к </a:t>
                      </a: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утвержденному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уровню, 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объема муни­ципального долга к общему годовому объ­ему доходов бюджета муни­ципального об­разования «Го­род Майкоп» без учета без­возмездных поступлений и (или) поступ­лений налого­вых доходов по дополнитель­ным нормати­вам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отчислений, 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 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объема расхо­дов  на обслу­живание муни­ципального долга к объему расходов  бюджета муни­ципального об­разования «Го­род Майкоп» за исключением объема расхо­дов, которые осуществля­ются за счет субвенций предоставляе­мых из бюдже­тов  бюджет­ной системы Российской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Федерации, 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задолженность по долговым обязательствам муниципаль­ного образова­ния «Город Майкоп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тыс. руб.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9230"/>
            <a:ext cx="1945894" cy="16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2263"/>
            <a:ext cx="8340353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программа</a:t>
            </a:r>
            <a:r>
              <a:rPr lang="en-US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«Развитие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средств массовой информации в муниципальном образовании «Город Майкоп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1800" b="1" dirty="0">
              <a:latin typeface="Trebuchet MS" panose="020B0603020202020204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5780" name="Прямоугольник 4"/>
          <p:cNvSpPr>
            <a:spLocks noChangeArrowheads="1"/>
          </p:cNvSpPr>
          <p:nvPr/>
        </p:nvSpPr>
        <p:spPr bwMode="auto">
          <a:xfrm>
            <a:off x="2863304" y="1628800"/>
            <a:ext cx="608860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самоуправления, органов государственной власти Республики Адыгея</a:t>
            </a:r>
          </a:p>
        </p:txBody>
      </p:sp>
      <p:sp>
        <p:nvSpPr>
          <p:cNvPr id="75783" name="Прямоугольник 8"/>
          <p:cNvSpPr>
            <a:spLocks noChangeArrowheads="1"/>
          </p:cNvSpPr>
          <p:nvPr/>
        </p:nvSpPr>
        <p:spPr bwMode="auto">
          <a:xfrm>
            <a:off x="3279501" y="2815981"/>
            <a:ext cx="52562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всестороннее информирование граждан, проживающих в муниципальном образовании "Город Майкоп", о процессах, происходящих в политической, социально-экономической жизни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формирование у жителей муниципального образования активной жизненной позиции;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оказание информационных услуг в сфере печати и телевидения (собственное производство);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создание условий для стабильной работы муниципальных СМИ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50334"/>
              </p:ext>
            </p:extLst>
          </p:nvPr>
        </p:nvGraphicFramePr>
        <p:xfrm>
          <a:off x="166267" y="4725144"/>
          <a:ext cx="8772400" cy="181256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866357"/>
                <a:gridCol w="974461"/>
                <a:gridCol w="931582"/>
              </a:tblGrid>
              <a:tr h="3959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27 054,2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27 054,2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26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качеством информации, получаемой в средствах массовой информации,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страниц газеты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«Майкопские новости»,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2496,0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времени выхода в эфир передач Майкопского телевидения, час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8182"/>
            <a:ext cx="2919344" cy="19778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455613"/>
            <a:ext cx="8280598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жилищно-коммунального, дорожного  хозяйства и благоустройства в муниципальном образовании «Город Майкоп»</a:t>
            </a:r>
          </a:p>
          <a:p>
            <a:pPr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6804" name="Прямоугольник 4"/>
          <p:cNvSpPr>
            <a:spLocks noChangeArrowheads="1"/>
          </p:cNvSpPr>
          <p:nvPr/>
        </p:nvSpPr>
        <p:spPr bwMode="auto">
          <a:xfrm>
            <a:off x="468313" y="1471613"/>
            <a:ext cx="83518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</a:t>
            </a:r>
            <a:r>
              <a:rPr lang="ru-RU" sz="1000" dirty="0" smtClean="0">
                <a:latin typeface="Times New Roman"/>
                <a:ea typeface="Times New Roman"/>
              </a:rPr>
              <a:t>»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обеспечения комфортных условий проживания граждан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7" name="Прямоугольник 8"/>
          <p:cNvSpPr>
            <a:spLocks noChangeArrowheads="1"/>
          </p:cNvSpPr>
          <p:nvPr/>
        </p:nvSpPr>
        <p:spPr bwMode="auto">
          <a:xfrm>
            <a:off x="3458567" y="2025611"/>
            <a:ext cx="52562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поддержание надлежащего технического состояния, обеспечение сохранности автомобильных дорог и комплексное развитие транспортной инфраструктуры;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повышение безопасности дорожного движения на автомобильных дорогах;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проведение капитального ремонта многоквартирных домов;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сохранение, восстановление, повышение надежности зданий жилищного фонда;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развитие сетей наружного освещения;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развитие систем инженерной инфраструктуры для обеспечения населения коммунальными услугами;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7) повышение уровня надежности, качества и эффективности работы коммунального комплекса;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8) озеленение территорий и улучшение художественно-ландшафтного облика города и поселений;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9) содержание мест захоронения в благоустроенном состоянии;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10) создание условий для реализации муниципальной программы;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11) создание условий для комфортного проживания и безопасного движения граждан по дворовым территориям многоквартирных домов;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12) повышение уровня благоустройства дворовых территорий многоквартирных домов;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13) выполнение работ по ремонту дорожного покрытия дворовых территорий многоквартирных домов, проездов к дворовым территориям многоквартирных домов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7160"/>
              </p:ext>
            </p:extLst>
          </p:nvPr>
        </p:nvGraphicFramePr>
        <p:xfrm>
          <a:off x="699892" y="5373216"/>
          <a:ext cx="8135937" cy="52228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368182"/>
                <a:gridCol w="903762"/>
                <a:gridCol w="863993"/>
              </a:tblGrid>
              <a:tr h="34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1 070 214,8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979 029,8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970" name="Picture 2" descr="D:\Documents\Картинки\ЖКХ и благоустройст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127" y1="51043" x2="40127" y2="44623"/>
                        <a14:foregroundMark x1="46752" y1="5618" x2="50064" y2="13162"/>
                        <a14:backgroundMark x1="51465" y1="95987" x2="49809" y2="99358"/>
                        <a14:backgroundMark x1="58726" y1="98555" x2="58726" y2="98555"/>
                        <a14:backgroundMark x1="22166" y1="97592" x2="48790" y2="99679"/>
                        <a14:backgroundMark x1="74140" y1="98074" x2="52102" y2="99358"/>
                        <a14:backgroundMark x1="63439" y1="2247" x2="45478" y2="161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9604"/>
            <a:ext cx="3532433" cy="28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569077" cy="523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жилищно-коммунального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, дорожного  хозяйства и благоустройства в муниципальном образовании «Город Майкоп</a:t>
            </a: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125407"/>
              </p:ext>
            </p:extLst>
          </p:nvPr>
        </p:nvGraphicFramePr>
        <p:xfrm>
          <a:off x="287338" y="1196752"/>
          <a:ext cx="8569325" cy="520871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273125"/>
                <a:gridCol w="576089"/>
                <a:gridCol w="720111"/>
              </a:tblGrid>
              <a:tr h="3197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2" marR="5252" marT="5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2" marR="5252" marT="5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2" marR="5252" marT="5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качеством автомобильных дорог в муниципальном образовании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муниципального образования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жилищно-коммунальными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услугами, %: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теплоснабжение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водоснабжение (водоотведение)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электроснабжение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газоснабжение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 с твердым покрытием от общей протяженности автомобильных дорог местного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неосвещенных частей улиц в общей протяженности улично-дорожной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сети,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уборки территорий улиц, площадей, тротуаров, инженерных сооружений в рамках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благоустройства, тыс. кв. 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зеленых насаждений общего пользования, приходящаяся на одного жителя муниципального образования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Майкоп», кв. 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трудоустроенных на общественных работах к общему числу граждан, обратившихся в центр занятости населения в целях поиска подходящей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отремонтированных многоквартирных домов от общего количества многоквартирных домов, требующих капитального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построенных инженерных сетей в общей протяженности таких сетей по отношению к результатам 2015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прироста количества посетителей МУП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«Банный комплекс»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общем количестве посетителей МУП "Банный комплекс" по отношению к результатам 2016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- 20,6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обращений по вопросам жилищно-коммунального хозяйства от общего количества обращений в Администрацию муниципального образования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служащих Управления ЖКХ и благоустройства, прошедших программы профессиональной переподготовки и повышения квалификации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2263"/>
            <a:ext cx="862838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«Обеспечение деятельности и реализации полномочий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 Комитета по управлению имуществом муниципального 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547664" y="1393002"/>
            <a:ext cx="71089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эффективности управления и распоряжения муниципальным имуществом</a:t>
            </a:r>
          </a:p>
        </p:txBody>
      </p:sp>
      <p:sp>
        <p:nvSpPr>
          <p:cNvPr id="79879" name="Прямоугольник 8"/>
          <p:cNvSpPr>
            <a:spLocks noChangeArrowheads="1"/>
          </p:cNvSpPr>
          <p:nvPr/>
        </p:nvSpPr>
        <p:spPr bwMode="auto">
          <a:xfrm>
            <a:off x="3059113" y="1844824"/>
            <a:ext cx="5257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совершенствование системы учета объектов муниципальной собственности и земельных участков;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содержание объектов собственности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увеличение поступлений в бюджет за счет роста количества заключенных договоров аренды, договоров купли-продажи, осуществления оценки рыночной стоимости объектов собственности, вовлекаемых в сделки, модернизации учета и контроля по договорам аренды, укрепление материально-технического обеспечения и управления в сфере управления муниципальной собственностью;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обеспечение деятельности Комитета по управлению имуществом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79284"/>
              </p:ext>
            </p:extLst>
          </p:nvPr>
        </p:nvGraphicFramePr>
        <p:xfrm>
          <a:off x="323528" y="4221088"/>
          <a:ext cx="8628384" cy="237626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788954"/>
                <a:gridCol w="935850"/>
                <a:gridCol w="903580"/>
              </a:tblGrid>
              <a:tr h="376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37 730,1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36 366,0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15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недвижимого имущества, зарегистрированных в собственность муниципального образования «Город Майкоп».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технических инвентаризаций объектов недвижимости, находящихся в муниципальной собственности муниципального образования 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земельных участков, зарегистрированных в собственность муниципального образования «Город Майкоп».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оказанных муниципальных услуг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9323"/>
          <a:stretch/>
        </p:blipFill>
        <p:spPr>
          <a:xfrm>
            <a:off x="146346" y="1952464"/>
            <a:ext cx="2802635" cy="190763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2263"/>
            <a:ext cx="862838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«Поддержка казачьих обществ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образования «Город Майкоп»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80900" name="Прямоугольник 4"/>
          <p:cNvSpPr>
            <a:spLocks noChangeArrowheads="1"/>
          </p:cNvSpPr>
          <p:nvPr/>
        </p:nvSpPr>
        <p:spPr bwMode="auto">
          <a:xfrm>
            <a:off x="3491880" y="1493899"/>
            <a:ext cx="4482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духовно-культурных </a:t>
            </a:r>
            <a:endParaRPr lang="en-US" alt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и патриотических основ российского казачества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06253"/>
              </p:ext>
            </p:extLst>
          </p:nvPr>
        </p:nvGraphicFramePr>
        <p:xfrm>
          <a:off x="431540" y="4725143"/>
          <a:ext cx="8280920" cy="168390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516724"/>
                <a:gridCol w="864096"/>
                <a:gridCol w="900100"/>
              </a:tblGrid>
              <a:tr h="6000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21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проведенных казачьих мероприятий по сравнению с предыдущим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годом,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охвата детей и подростков казачьими мероприятиями по сравнению с предыдущим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годом,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935" name="TextBox 3"/>
          <p:cNvSpPr txBox="1">
            <a:spLocks noChangeArrowheads="1"/>
          </p:cNvSpPr>
          <p:nvPr/>
        </p:nvSpPr>
        <p:spPr bwMode="auto">
          <a:xfrm>
            <a:off x="3419872" y="2621643"/>
            <a:ext cx="4824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fontAlgn="t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мероприятий по патриотическому воспитанию казачьей молодежи;</a:t>
            </a:r>
          </a:p>
          <a:p>
            <a:pPr algn="l" fontAlgn="t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Поддержание высокого уровня работы групп казачьей направленности в общеобразовательных учреждениях муниципального образования «Город Майкоп».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8" y="1214815"/>
            <a:ext cx="2301879" cy="33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User\Desktop\1826438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" y="1214815"/>
            <a:ext cx="2380488" cy="33680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2838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«Формирование современной городской среды в 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муниципальном образовании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«Город Майкоп»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72382" y="1004754"/>
            <a:ext cx="57731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качества и комфорта городской среды на территории муниципального образования «Город Майкоп»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59831" y="1604918"/>
            <a:ext cx="59625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28600" indent="-228600" algn="just" fontAlgn="t"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Обеспечение формирования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единого облика муниципального образования «Город Майкоп»;</a:t>
            </a:r>
          </a:p>
          <a:p>
            <a:pPr marL="228600" indent="-228600" algn="just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создания, содержания и развития объектов благоустройства на территории муниципального образования «Город Майкоп», включая объекты, находящиеся в частной собственности и прилегающие к ним территории;</a:t>
            </a:r>
          </a:p>
          <a:p>
            <a:pPr marL="228600" indent="-228600" algn="just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«Город Майкоп».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7591"/>
              </p:ext>
            </p:extLst>
          </p:nvPr>
        </p:nvGraphicFramePr>
        <p:xfrm>
          <a:off x="106363" y="3094787"/>
          <a:ext cx="8928992" cy="373122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014113"/>
                <a:gridCol w="948212"/>
                <a:gridCol w="966667"/>
              </a:tblGrid>
              <a:tr h="353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103 386,4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99 912,2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296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 многоквартирных домов в отчетном году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благоустроенных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многоквартирных домов в отчетном году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532 200,0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509 326,0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 от общей численности населения муниципального образования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в отчетном году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благоустроенных общественных территорий в отчетном году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86 007,00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115 794,77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благоустроенных общественных территорий к общей площади общественных территорий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60,76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благоустроенных общественных территорий, приходящихся на 1 жителя муниципального образования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трудового участия граждан в выполнении мероприятий по благоустройству дворовых территорий в отчетном году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благоустроенных мест массового отдыха населения (городских парков) от общей площади парков (нарастающим итогом)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753691"/>
            <a:ext cx="2873896" cy="214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0348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22325" y="115888"/>
            <a:ext cx="7499350" cy="648816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Бюджетная политика в муниципальном образовании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«Город Майкоп» в 2021 году была направлена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760640"/>
          </a:xfrm>
        </p:spPr>
        <p:txBody>
          <a:bodyPr rtlCol="0">
            <a:normAutofit fontScale="25000" lnSpcReduction="20000"/>
          </a:bodyPr>
          <a:lstStyle/>
          <a:p>
            <a:pPr marL="342900" indent="-342900" algn="just" fontAlgn="auto">
              <a:spcAft>
                <a:spcPts val="0"/>
              </a:spcAft>
              <a:buClrTx/>
              <a:buSzTx/>
              <a:buFont typeface="Wingdings" pitchFamily="2" charset="2"/>
              <a:buChar char="q"/>
              <a:defRPr/>
            </a:pPr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1) проведение ответственной бюджетной политики, способствующей обеспечению долгосрочной сбалансированности и устойчивости бюджетной системы муниципального образования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Город Майкоп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и формированию условий для ускорения темпов экономического роста, укреплению финансовой стабильности в муниципальном образовании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Город Майкоп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;</a:t>
            </a:r>
            <a:endParaRPr lang="ru-RU" sz="4000" dirty="0">
              <a:latin typeface="Times New Roman"/>
              <a:ea typeface="Calibri"/>
              <a:cs typeface="Calibri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2) обеспечение сокращения расходов бюджета муниципального образования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Город Майкоп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в реальном выражении за счет снижения неэффективных затрат;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3)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достижение целевых показателей, предусмотренных муниципальными программами муниципального образования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Город Майкоп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;</a:t>
            </a:r>
            <a:endParaRPr lang="ru-RU" sz="4000" dirty="0">
              <a:latin typeface="Times New Roman"/>
              <a:ea typeface="Calibri"/>
              <a:cs typeface="Calibri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4)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5)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адресность и целевой характер бюджетных средств за счет формирования и исполнения бюджета муниципального образования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Город Майкоп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на основе муниципальных программ, перераспределение бюджетных ассигнований на конкретные мероприятия, направленные на достижение приоритетных целей социально-экономического развития;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6)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создание условий для повышения качества предоставления муниципальных услуг, расширение перечня муниципальных услуг;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7)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8)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9)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определение потенциала долговой емкости бюджета, а также экономически безопасного уровня муниципального долга и муниципальных заимствований;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10)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недопущение неконтролируемого роста муниципального долга и увеличения рисков неисполнения взятых муниципальным образованием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Город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Майкоп" долговых обязательств;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11)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12)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сохранение механизмов предоставления муниципальной поддержки на территории муниципального образования "Город Майкоп";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13)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совершенствование управления муниципальным имуществом муниципального образования "Город Майкоп";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14)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осуществление контроля за использованием муниципального имущества муниципального образования "Город Майкоп", сданного в аренду, а также переданного в оперативное управление или хозяйственное ведение муниципальным учреждениям и муниципальным предприятиям муниципального образования "Город Майкоп";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15)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развитие системы внутреннего финансового контроля и внутреннего финансового аудита;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16)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развитие системы мониторинга качества финансового менеджмента главных распорядителей бюджетных средств;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17)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поддержание объема муниципального долга на экономически безопасном уровне, что позволит своевременно и в полном объеме выполнять долговые обязательства;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Calibri"/>
              </a:rPr>
              <a:t>18)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оптимизация структуры муниципального долга путем привлечения кредитов с более низкими процентными ставками с целью минимизации стоимости его обслуживания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;</a:t>
            </a:r>
            <a:endParaRPr lang="ru-RU" sz="4000" dirty="0">
              <a:latin typeface="Times New Roman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2263"/>
            <a:ext cx="8484369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Ведомственная целевая программа «Повышение эффективности и сбалансированности работы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Управления архитектуры и градостроительства муниципального образования «Город Майкоп»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2016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81924" name="Прямоугольник 4"/>
          <p:cNvSpPr>
            <a:spLocks noChangeArrowheads="1"/>
          </p:cNvSpPr>
          <p:nvPr/>
        </p:nvSpPr>
        <p:spPr bwMode="auto">
          <a:xfrm>
            <a:off x="323057" y="1412776"/>
            <a:ext cx="8497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условий для эффективной деятельности Управления архитектуры и градостроительства (далее - Управление), в целях реализации основных его задач и полномочий по устойчивому развитию территории и улучшению архитектурного облика муниципального образования </a:t>
            </a:r>
            <a:r>
              <a:rPr lang="ru-RU" sz="1200" dirty="0">
                <a:latin typeface="Times New Roman"/>
                <a:ea typeface="Times New Roman"/>
              </a:rPr>
              <a:t>«Город Майкоп»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" name="Прямоугольник 8"/>
          <p:cNvSpPr>
            <a:spLocks noChangeArrowheads="1"/>
          </p:cNvSpPr>
          <p:nvPr/>
        </p:nvSpPr>
        <p:spPr bwMode="auto">
          <a:xfrm>
            <a:off x="3741232" y="2355314"/>
            <a:ext cx="47402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2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обеспечение устойчивого развития территории муниципального образования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улучшение архитектурного облика города Майкопа;</a:t>
            </a:r>
          </a:p>
          <a:p>
            <a:pPr algn="l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материально-техническое обеспечение деятельности Управления;</a:t>
            </a:r>
          </a:p>
          <a:p>
            <a:pPr algn="l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финансовое обеспечение и контроль деятельности Управления;</a:t>
            </a:r>
          </a:p>
          <a:p>
            <a:pPr algn="l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сбалансированности и устойчивости работы Управления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92106"/>
              </p:ext>
            </p:extLst>
          </p:nvPr>
        </p:nvGraphicFramePr>
        <p:xfrm>
          <a:off x="236410" y="4061620"/>
          <a:ext cx="8671180" cy="238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2625"/>
                <a:gridCol w="940493"/>
                <a:gridCol w="908062"/>
              </a:tblGrid>
              <a:tr h="5441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22 122,8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117,3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53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градостроительных планов земельных участков,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Разрешения на установку и эксплуатацию рекламных конструкций, </a:t>
                      </a:r>
                      <a:r>
                        <a:rPr lang="ru-RU" sz="11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Разрешения на перепланировку квартир, </a:t>
                      </a:r>
                      <a:r>
                        <a:rPr lang="ru-RU" sz="11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выданных разрешений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строительство объектов капитального строительства,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выданных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разрешений на ввод объектов капитального строительства в эксплуатацию, ед.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2" y="2240896"/>
            <a:ext cx="2944523" cy="179849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452" y="116632"/>
            <a:ext cx="87690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 году на территории муниципального образования </a:t>
            </a:r>
          </a:p>
          <a:p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Майкоп» реализовывались 5 национальных проектов</a:t>
            </a: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19237"/>
              </p:ext>
            </p:extLst>
          </p:nvPr>
        </p:nvGraphicFramePr>
        <p:xfrm>
          <a:off x="143508" y="1556792"/>
          <a:ext cx="8856985" cy="40194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8157"/>
                <a:gridCol w="1424050"/>
                <a:gridCol w="1656184"/>
                <a:gridCol w="742752"/>
                <a:gridCol w="742752"/>
                <a:gridCol w="1070781"/>
                <a:gridCol w="2772309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ГРБС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867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культуры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9 895,1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9 895,1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проектно-сметная документация 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проведены подготовительные работы для полной реконструкции объекта МБУДО </a:t>
                      </a:r>
                      <a:r>
                        <a:rPr lang="ru-RU" sz="1100" baseline="0" dirty="0" smtClean="0">
                          <a:latin typeface="Times New Roman"/>
                          <a:cs typeface="Times New Roman"/>
                        </a:rPr>
                        <a:t>«Детская школа искусств № 5», которая расположена по адресу: г. Майкоп, станица ханская, ул. Гастелло, 24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образованию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28 749,5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28 749,5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Создание детского технопарка «</a:t>
                      </a:r>
                      <a:r>
                        <a:rPr lang="ru-RU" sz="1100" kern="120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Кванториум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 на базе МБОУ «Средняя школа № 17 социального развития и успеха» по адресу: г. Майкоп, ул. 7 Переулок, 22; Обновление материально-технической базы МКОУ «Школа для детей с ОВЗ»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351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жилищно-коммунального хозяйства и благоустройства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87 084,6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87 084,6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Проведены мероприятия по благоустройству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 дворовых территорий, объединяющих 26 многоквартирных домов и 3-х общественных территорий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02872" y="1224688"/>
            <a:ext cx="84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452" y="116632"/>
            <a:ext cx="87690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 году на территории муниципального образования </a:t>
            </a:r>
          </a:p>
          <a:p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Майкоп» реализовывались 5 национальных проектов</a:t>
            </a: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40388"/>
              </p:ext>
            </p:extLst>
          </p:nvPr>
        </p:nvGraphicFramePr>
        <p:xfrm>
          <a:off x="81423" y="1771391"/>
          <a:ext cx="8981154" cy="2132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4312"/>
                <a:gridCol w="1443605"/>
                <a:gridCol w="1678927"/>
                <a:gridCol w="671626"/>
                <a:gridCol w="720080"/>
                <a:gridCol w="1080120"/>
                <a:gridCol w="2932484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ГРБС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</a:t>
                      </a:r>
                      <a:endParaRPr lang="ru-RU" sz="1400" b="1" i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образованию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1 853,1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15 дополнительных мест в частном детском саду «Счастливое детство» для детей в возрасте от 1,5 до 3 лет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351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Безопасные и качественные автомобильные дороги </a:t>
                      </a:r>
                      <a:endParaRPr lang="ru-RU" sz="14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жилищно-коммунального хозяйства и благоустройства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93 085,2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93 085,2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Отремонтировано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 участков автомобильных дорог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протяженностью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12,3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км и проведены мероприятия по обустройству 10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перекрестков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72400" y="1467701"/>
            <a:ext cx="84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8676" y="248572"/>
            <a:ext cx="744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проекты </a:t>
            </a:r>
            <a:endParaRPr lang="ru-RU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244" y="86402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84086433"/>
              </p:ext>
            </p:extLst>
          </p:nvPr>
        </p:nvGraphicFramePr>
        <p:xfrm>
          <a:off x="467544" y="1412776"/>
          <a:ext cx="80288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896785" y="2960680"/>
            <a:ext cx="1231200" cy="591452"/>
            <a:chOff x="4449716" y="1534737"/>
            <a:chExt cx="1249509" cy="591452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69801" y="1534737"/>
              <a:ext cx="1229424" cy="59145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449716" y="1552060"/>
              <a:ext cx="1194778" cy="556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99054" y="3576531"/>
            <a:ext cx="1229424" cy="654578"/>
            <a:chOff x="4463310" y="1529460"/>
            <a:chExt cx="1229424" cy="720737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463310" y="1600125"/>
              <a:ext cx="1229424" cy="65007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487124" y="1529460"/>
              <a:ext cx="1194778" cy="579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908026" y="4347781"/>
            <a:ext cx="1229424" cy="591452"/>
            <a:chOff x="4469801" y="1534737"/>
            <a:chExt cx="1229424" cy="591452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69801" y="1534737"/>
              <a:ext cx="1229424" cy="59145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487124" y="1552060"/>
              <a:ext cx="1194778" cy="556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907568" y="5022095"/>
            <a:ext cx="1229424" cy="680234"/>
            <a:chOff x="4469801" y="1428632"/>
            <a:chExt cx="1229424" cy="680234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469801" y="1428632"/>
              <a:ext cx="1229424" cy="59145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487124" y="1500640"/>
              <a:ext cx="1194778" cy="6082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922868" y="5613547"/>
            <a:ext cx="1229424" cy="684790"/>
            <a:chOff x="4469801" y="1422183"/>
            <a:chExt cx="1229424" cy="816559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469801" y="1534736"/>
              <a:ext cx="1229424" cy="70400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80669" y="1422183"/>
              <a:ext cx="1194778" cy="556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34193" y="3124487"/>
            <a:ext cx="1193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87 084,6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8700" y="3812798"/>
            <a:ext cx="1187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9 895,1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2868" y="4520396"/>
            <a:ext cx="1235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28 749,5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5348" y="5181017"/>
            <a:ext cx="1203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1 853,1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3735" y="5887721"/>
            <a:ext cx="1225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93 085,2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" y="0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3"/>
          <p:cNvSpPr txBox="1">
            <a:spLocks noChangeArrowheads="1"/>
          </p:cNvSpPr>
          <p:nvPr/>
        </p:nvSpPr>
        <p:spPr bwMode="auto">
          <a:xfrm>
            <a:off x="989013" y="16224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115888"/>
            <a:ext cx="8157344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МО «Город Майкоп»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98664"/>
            <a:ext cx="1691297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9300" y="598664"/>
            <a:ext cx="1645322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30565673"/>
              </p:ext>
            </p:extLst>
          </p:nvPr>
        </p:nvGraphicFramePr>
        <p:xfrm>
          <a:off x="413613" y="1095569"/>
          <a:ext cx="2430195" cy="553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ая выноска 13"/>
          <p:cNvSpPr/>
          <p:nvPr/>
        </p:nvSpPr>
        <p:spPr>
          <a:xfrm>
            <a:off x="3347865" y="1268760"/>
            <a:ext cx="1728192" cy="900680"/>
          </a:xfrm>
          <a:prstGeom prst="wedgeRectCallout">
            <a:avLst>
              <a:gd name="adj1" fmla="val -75631"/>
              <a:gd name="adj2" fmla="val -2081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неотложные нужды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347865" y="2564904"/>
            <a:ext cx="1728192" cy="756664"/>
          </a:xfrm>
          <a:prstGeom prst="wedgeRectCallout">
            <a:avLst>
              <a:gd name="adj1" fmla="val -75404"/>
              <a:gd name="adj2" fmla="val -21686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банных услуг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275856" y="3739505"/>
            <a:ext cx="1800201" cy="722857"/>
          </a:xfrm>
          <a:prstGeom prst="wedgeRectCallout">
            <a:avLst>
              <a:gd name="adj1" fmla="val -73150"/>
              <a:gd name="adj2" fmla="val 44758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лицам, отбывавшим наказание, назначенное судом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234421" y="4869160"/>
            <a:ext cx="1800201" cy="684656"/>
          </a:xfrm>
          <a:prstGeom prst="wedgeRectCallout">
            <a:avLst>
              <a:gd name="adj1" fmla="val -67095"/>
              <a:gd name="adj2" fmla="val 49378"/>
            </a:avLst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улучшение социально-бытовых условий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275856" y="6021288"/>
            <a:ext cx="1800201" cy="612648"/>
          </a:xfrm>
          <a:prstGeom prst="wedgeRectCallout">
            <a:avLst>
              <a:gd name="adj1" fmla="val -74010"/>
              <a:gd name="adj2" fmla="val -26745"/>
            </a:avLst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многодетной семье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216" y="598664"/>
            <a:ext cx="129054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8536"/>
              </p:ext>
            </p:extLst>
          </p:nvPr>
        </p:nvGraphicFramePr>
        <p:xfrm>
          <a:off x="5220072" y="1269154"/>
          <a:ext cx="3775378" cy="996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864096"/>
                <a:gridCol w="936104"/>
                <a:gridCol w="823050"/>
              </a:tblGrid>
              <a:tr h="431654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23872"/>
              </p:ext>
            </p:extLst>
          </p:nvPr>
        </p:nvGraphicFramePr>
        <p:xfrm>
          <a:off x="5220072" y="2387736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936104"/>
                <a:gridCol w="966347"/>
                <a:gridCol w="792807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48631"/>
              </p:ext>
            </p:extLst>
          </p:nvPr>
        </p:nvGraphicFramePr>
        <p:xfrm>
          <a:off x="5220072" y="3562076"/>
          <a:ext cx="3775380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1"/>
                <a:gridCol w="864096"/>
                <a:gridCol w="1008112"/>
                <a:gridCol w="823051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77717"/>
              </p:ext>
            </p:extLst>
          </p:nvPr>
        </p:nvGraphicFramePr>
        <p:xfrm>
          <a:off x="5220072" y="4629097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99108"/>
              </p:ext>
            </p:extLst>
          </p:nvPr>
        </p:nvGraphicFramePr>
        <p:xfrm>
          <a:off x="5220072" y="5764829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67291433"/>
              </p:ext>
            </p:extLst>
          </p:nvPr>
        </p:nvGraphicFramePr>
        <p:xfrm>
          <a:off x="251520" y="926722"/>
          <a:ext cx="2592288" cy="581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539552" y="209878"/>
            <a:ext cx="1809750" cy="3381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733" y="209462"/>
            <a:ext cx="1645322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075196" y="1052736"/>
            <a:ext cx="1977321" cy="468052"/>
          </a:xfrm>
          <a:prstGeom prst="wedgeRectCallout">
            <a:avLst>
              <a:gd name="adj1" fmla="val -65713"/>
              <a:gd name="adj2" fmla="val -237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на приобретение жилья молодым семьям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200560" y="1988840"/>
            <a:ext cx="1882268" cy="936104"/>
          </a:xfrm>
          <a:prstGeom prst="wedgeRectCallout">
            <a:avLst>
              <a:gd name="adj1" fmla="val -69200"/>
              <a:gd name="adj2" fmla="val -21937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жилых помещений по договорам найма специализированных жилых помещений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080690" y="3284984"/>
            <a:ext cx="1882268" cy="658033"/>
          </a:xfrm>
          <a:prstGeom prst="wedgeRectCallout">
            <a:avLst>
              <a:gd name="adj1" fmla="val -65261"/>
              <a:gd name="adj2" fmla="val -18412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125883" y="4560295"/>
            <a:ext cx="1923021" cy="414336"/>
          </a:xfrm>
          <a:prstGeom prst="wedgeRectCallout">
            <a:avLst>
              <a:gd name="adj1" fmla="val -64631"/>
              <a:gd name="adj2" fmla="val -37646"/>
            </a:avLst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Пенсия за выслугу лет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035084" y="5484605"/>
            <a:ext cx="1923021" cy="864096"/>
          </a:xfrm>
          <a:prstGeom prst="wedgeRectCallout">
            <a:avLst>
              <a:gd name="adj1" fmla="val -64427"/>
              <a:gd name="adj2" fmla="val -26745"/>
            </a:avLst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(законные представители), имеющие право на компенсационные выплаты, чей ребенок посещает дошкольное образовательное учреждение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61220"/>
              </p:ext>
            </p:extLst>
          </p:nvPr>
        </p:nvGraphicFramePr>
        <p:xfrm>
          <a:off x="5273800" y="857221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864096"/>
                <a:gridCol w="936104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39830,1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39830,1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88224" y="180799"/>
            <a:ext cx="129054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86703"/>
              </p:ext>
            </p:extLst>
          </p:nvPr>
        </p:nvGraphicFramePr>
        <p:xfrm>
          <a:off x="5273800" y="2030727"/>
          <a:ext cx="3775378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4787"/>
                <a:gridCol w="981437"/>
                <a:gridCol w="966347"/>
                <a:gridCol w="792807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</a:t>
                      </a:r>
                    </a:p>
                    <a:p>
                      <a:pPr algn="ctr"/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54306,6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54306,6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88947"/>
              </p:ext>
            </p:extLst>
          </p:nvPr>
        </p:nvGraphicFramePr>
        <p:xfrm>
          <a:off x="5273799" y="3276850"/>
          <a:ext cx="3775380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1"/>
                <a:gridCol w="864096"/>
                <a:gridCol w="1008112"/>
                <a:gridCol w="823051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53046"/>
              </p:ext>
            </p:extLst>
          </p:nvPr>
        </p:nvGraphicFramePr>
        <p:xfrm>
          <a:off x="5273800" y="4297829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17955,3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17933,3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51552"/>
              </p:ext>
            </p:extLst>
          </p:nvPr>
        </p:nvGraphicFramePr>
        <p:xfrm>
          <a:off x="5220072" y="5460592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1904,9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1904,9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6832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97095"/>
            <a:ext cx="1691297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3235684" y="796509"/>
            <a:ext cx="1790700" cy="3397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797095"/>
            <a:ext cx="1290545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0270276"/>
              </p:ext>
            </p:extLst>
          </p:nvPr>
        </p:nvGraphicFramePr>
        <p:xfrm>
          <a:off x="251520" y="1412776"/>
          <a:ext cx="24482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ая выноска 9"/>
          <p:cNvSpPr/>
          <p:nvPr/>
        </p:nvSpPr>
        <p:spPr>
          <a:xfrm>
            <a:off x="3154176" y="1340768"/>
            <a:ext cx="1872208" cy="864096"/>
          </a:xfrm>
          <a:prstGeom prst="wedgeRectCallout">
            <a:avLst>
              <a:gd name="adj1" fmla="val -64696"/>
              <a:gd name="adj2" fmla="val -181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Компенсационные выплаты по возмещению затрат на оплату проезда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83218"/>
              </p:ext>
            </p:extLst>
          </p:nvPr>
        </p:nvGraphicFramePr>
        <p:xfrm>
          <a:off x="5351000" y="1391816"/>
          <a:ext cx="3764992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/>
                <a:gridCol w="802376"/>
                <a:gridCol w="941248"/>
                <a:gridCol w="941248"/>
              </a:tblGrid>
              <a:tr h="15653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56539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5900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407,8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354,3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ая выноска 12"/>
          <p:cNvSpPr/>
          <p:nvPr/>
        </p:nvSpPr>
        <p:spPr>
          <a:xfrm>
            <a:off x="3154176" y="2492896"/>
            <a:ext cx="1849873" cy="936104"/>
          </a:xfrm>
          <a:prstGeom prst="wedgeRectCallout">
            <a:avLst>
              <a:gd name="adj1" fmla="val -67307"/>
              <a:gd name="adj2" fmla="val -20669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на оплату жилья и коммунальных услуг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29263"/>
              </p:ext>
            </p:extLst>
          </p:nvPr>
        </p:nvGraphicFramePr>
        <p:xfrm>
          <a:off x="5273799" y="2492896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864096"/>
                <a:gridCol w="864096"/>
                <a:gridCol w="895058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5132,9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055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508" y="188640"/>
            <a:ext cx="8856984" cy="7920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indent="0" defTabSz="866775" fontAlgn="base"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долга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Бюджетным кодексом</a:t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Российской Федерации)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5469" y="1916832"/>
            <a:ext cx="1944687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92053" y="1916832"/>
            <a:ext cx="2088232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ценные бумаги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55296" y="1916832"/>
            <a:ext cx="2160651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493" y="3509764"/>
            <a:ext cx="1403138" cy="849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3713" y="3509764"/>
            <a:ext cx="1439265" cy="849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2216" y="5155216"/>
            <a:ext cx="2035032" cy="1043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Краткосрочный (менее 1 года)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98750" y="5155216"/>
            <a:ext cx="2087563" cy="10255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Среднесрочный                    ( от 1 года до 5 лет)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5155216"/>
            <a:ext cx="2087562" cy="10255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Долгосрочный                                   ( от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лет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10 лет включительно)</a:t>
            </a:r>
          </a:p>
        </p:txBody>
      </p:sp>
      <p:sp>
        <p:nvSpPr>
          <p:cNvPr id="90123" name="Прямоугольник 22"/>
          <p:cNvSpPr>
            <a:spLocks noChangeArrowheads="1"/>
          </p:cNvSpPr>
          <p:nvPr/>
        </p:nvSpPr>
        <p:spPr bwMode="auto">
          <a:xfrm>
            <a:off x="2371142" y="1186879"/>
            <a:ext cx="4401716" cy="338554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видам долговых обязательств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Прямоугольник 23"/>
          <p:cNvSpPr>
            <a:spLocks noChangeArrowheads="1"/>
          </p:cNvSpPr>
          <p:nvPr/>
        </p:nvSpPr>
        <p:spPr bwMode="auto">
          <a:xfrm>
            <a:off x="4078622" y="4443809"/>
            <a:ext cx="1079500" cy="3079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"/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сроку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71142" y="1525433"/>
            <a:ext cx="472666" cy="3193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90123" idx="2"/>
          </p:cNvCxnSpPr>
          <p:nvPr/>
        </p:nvCxnSpPr>
        <p:spPr>
          <a:xfrm flipH="1">
            <a:off x="4570859" y="1525433"/>
            <a:ext cx="1141" cy="3913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1525433"/>
            <a:ext cx="720080" cy="3193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6" idx="0"/>
          </p:cNvCxnSpPr>
          <p:nvPr/>
        </p:nvCxnSpPr>
        <p:spPr>
          <a:xfrm flipH="1">
            <a:off x="832062" y="2996952"/>
            <a:ext cx="176001" cy="5128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51720" y="2996952"/>
            <a:ext cx="216024" cy="5128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15816" y="4725144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0124" idx="2"/>
          </p:cNvCxnSpPr>
          <p:nvPr/>
        </p:nvCxnSpPr>
        <p:spPr>
          <a:xfrm>
            <a:off x="4618372" y="4751784"/>
            <a:ext cx="17797" cy="403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4725144"/>
            <a:ext cx="15352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одготовка 14"/>
          <p:cNvSpPr/>
          <p:nvPr/>
        </p:nvSpPr>
        <p:spPr>
          <a:xfrm>
            <a:off x="1668463" y="2419350"/>
            <a:ext cx="1970087" cy="722313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554 990,0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1665288" y="3357563"/>
            <a:ext cx="1898650" cy="719137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470  </a:t>
            </a:r>
            <a:r>
              <a:rPr lang="ru-RU" sz="1400" dirty="0">
                <a:solidFill>
                  <a:prstClr val="black"/>
                </a:solidFill>
              </a:rPr>
              <a:t>000,0</a:t>
            </a:r>
          </a:p>
        </p:txBody>
      </p:sp>
      <p:sp>
        <p:nvSpPr>
          <p:cNvPr id="17" name="Блок-схема: подготовка 16"/>
          <p:cNvSpPr/>
          <p:nvPr/>
        </p:nvSpPr>
        <p:spPr>
          <a:xfrm>
            <a:off x="3779838" y="3357563"/>
            <a:ext cx="1871662" cy="719137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440 000,0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Блок-схема: подготовка 17"/>
          <p:cNvSpPr/>
          <p:nvPr/>
        </p:nvSpPr>
        <p:spPr>
          <a:xfrm>
            <a:off x="3779838" y="2419350"/>
            <a:ext cx="1871662" cy="722313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531 285,5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18188" y="2349500"/>
            <a:ext cx="2786062" cy="79216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Бюджетные кредиты от других бюджетов бюджетной системы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5822950" y="3357563"/>
            <a:ext cx="2781300" cy="71913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Кредиты кредитных организаций</a:t>
            </a:r>
          </a:p>
        </p:txBody>
      </p:sp>
      <p:sp>
        <p:nvSpPr>
          <p:cNvPr id="24" name="Выноска со стрелкой вверх 23"/>
          <p:cNvSpPr/>
          <p:nvPr/>
        </p:nvSpPr>
        <p:spPr>
          <a:xfrm>
            <a:off x="1819275" y="4232275"/>
            <a:ext cx="1444625" cy="457200"/>
          </a:xfrm>
          <a:prstGeom prst="up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на </a:t>
            </a:r>
            <a:r>
              <a:rPr lang="ru-RU" sz="1400" dirty="0" smtClean="0">
                <a:solidFill>
                  <a:prstClr val="black"/>
                </a:solidFill>
              </a:rPr>
              <a:t>01.01.2021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6" name="Выноска со стрелкой вверх 25"/>
          <p:cNvSpPr/>
          <p:nvPr/>
        </p:nvSpPr>
        <p:spPr>
          <a:xfrm>
            <a:off x="4067175" y="4251325"/>
            <a:ext cx="1441450" cy="438150"/>
          </a:xfrm>
          <a:prstGeom prst="upArrowCallout">
            <a:avLst>
              <a:gd name="adj1" fmla="val 25000"/>
              <a:gd name="adj2" fmla="val 0"/>
              <a:gd name="adj3" fmla="val 29626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на </a:t>
            </a:r>
            <a:r>
              <a:rPr lang="ru-RU" sz="1400" dirty="0" smtClean="0">
                <a:solidFill>
                  <a:prstClr val="black"/>
                </a:solidFill>
              </a:rPr>
              <a:t>01.01.2022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4146550" y="1773238"/>
            <a:ext cx="1106488" cy="646112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971 285,5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276600" y="5589588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9" name="Прямоугольник 42"/>
          <p:cNvSpPr>
            <a:spLocks noChangeArrowheads="1"/>
          </p:cNvSpPr>
          <p:nvPr/>
        </p:nvSpPr>
        <p:spPr bwMode="auto">
          <a:xfrm rot="10800000" flipV="1">
            <a:off x="2074863" y="5156479"/>
            <a:ext cx="841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67,0%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50" name="Прямоугольник 44"/>
          <p:cNvSpPr>
            <a:spLocks noChangeArrowheads="1"/>
          </p:cNvSpPr>
          <p:nvPr/>
        </p:nvSpPr>
        <p:spPr bwMode="auto">
          <a:xfrm rot="10800000" flipV="1">
            <a:off x="4356100" y="5156200"/>
            <a:ext cx="792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55,4%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51" name="Прямоугольник 54"/>
          <p:cNvSpPr>
            <a:spLocks noChangeArrowheads="1"/>
          </p:cNvSpPr>
          <p:nvPr/>
        </p:nvSpPr>
        <p:spPr bwMode="auto">
          <a:xfrm>
            <a:off x="1803400" y="4818063"/>
            <a:ext cx="144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32 517,8</a:t>
            </a:r>
            <a:endParaRPr lang="ru-RU" altLang="ru-RU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52" name="Прямоугольник 55"/>
          <p:cNvSpPr>
            <a:spLocks noChangeArrowheads="1"/>
          </p:cNvSpPr>
          <p:nvPr/>
        </p:nvSpPr>
        <p:spPr bwMode="auto">
          <a:xfrm>
            <a:off x="4067175" y="48371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b="1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32 892,4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" name="Овальная выноска 58"/>
          <p:cNvSpPr/>
          <p:nvPr/>
        </p:nvSpPr>
        <p:spPr>
          <a:xfrm>
            <a:off x="6135688" y="4470400"/>
            <a:ext cx="2232025" cy="550863"/>
          </a:xfrm>
          <a:prstGeom prst="wedgeEllipseCallout">
            <a:avLst>
              <a:gd name="adj1" fmla="val -88536"/>
              <a:gd name="adj2" fmla="val 598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</a:rPr>
              <a:t>Расходы на обслуживание муниципального долга</a:t>
            </a:r>
          </a:p>
        </p:txBody>
      </p:sp>
      <p:sp>
        <p:nvSpPr>
          <p:cNvPr id="60" name="Овальная выноска 59"/>
          <p:cNvSpPr/>
          <p:nvPr/>
        </p:nvSpPr>
        <p:spPr>
          <a:xfrm>
            <a:off x="6276975" y="5187950"/>
            <a:ext cx="2087563" cy="382588"/>
          </a:xfrm>
          <a:prstGeom prst="wedgeEllipseCallout">
            <a:avLst>
              <a:gd name="adj1" fmla="val -105707"/>
              <a:gd name="adj2" fmla="val -198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91155" name="Прямоугольник 62"/>
          <p:cNvSpPr>
            <a:spLocks noChangeArrowheads="1"/>
          </p:cNvSpPr>
          <p:nvPr/>
        </p:nvSpPr>
        <p:spPr bwMode="auto">
          <a:xfrm>
            <a:off x="83176" y="5733256"/>
            <a:ext cx="9072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alt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соответствии с Бюджетным кодексом  Российской Федерации предельный объем муниципального долга не должен превышать утвержденный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  </a:t>
            </a:r>
          </a:p>
          <a:p>
            <a:pPr algn="l"/>
            <a:r>
              <a:rPr lang="ru-RU" alt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Предельный объем муниципального долга муниципального образования «Город Майкоп» на </a:t>
            </a:r>
            <a:r>
              <a:rPr lang="ru-RU" alt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2021 год 1 685 566,6 тыс</a:t>
            </a:r>
            <a:r>
              <a:rPr lang="ru-RU" alt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руб.</a:t>
            </a:r>
          </a:p>
        </p:txBody>
      </p:sp>
      <p:sp>
        <p:nvSpPr>
          <p:cNvPr id="91156" name="TextBox 3"/>
          <p:cNvSpPr txBox="1">
            <a:spLocks noChangeArrowheads="1"/>
          </p:cNvSpPr>
          <p:nvPr/>
        </p:nvSpPr>
        <p:spPr bwMode="auto">
          <a:xfrm>
            <a:off x="7667625" y="1260475"/>
            <a:ext cx="1008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" name="Овал 2"/>
          <p:cNvSpPr/>
          <p:nvPr/>
        </p:nvSpPr>
        <p:spPr>
          <a:xfrm>
            <a:off x="5822950" y="1731963"/>
            <a:ext cx="27813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Кредиты</a:t>
            </a: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2008188" y="1773238"/>
            <a:ext cx="1123950" cy="646112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55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1 024 990,0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2424113" y="3122613"/>
            <a:ext cx="292100" cy="2159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Плюс 29"/>
          <p:cNvSpPr/>
          <p:nvPr/>
        </p:nvSpPr>
        <p:spPr>
          <a:xfrm>
            <a:off x="4554538" y="3141663"/>
            <a:ext cx="304800" cy="2159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3794" name="Picture 2" descr="D:\User\Pictures\depositphotos_86589104-stock-photo-teamwork-chart-t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4922" l="5566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6" y="577509"/>
            <a:ext cx="1991686" cy="141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16632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Муниципальный долг муниципального образования «Город Майкоп»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338138"/>
            <a:ext cx="6048375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92163" name="Объект 2"/>
          <p:cNvSpPr>
            <a:spLocks noGrp="1"/>
          </p:cNvSpPr>
          <p:nvPr>
            <p:ph idx="1"/>
          </p:nvPr>
        </p:nvSpPr>
        <p:spPr>
          <a:xfrm>
            <a:off x="503238" y="1125538"/>
            <a:ext cx="8229600" cy="5327650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Главный распорядитель средств местного бюджета –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TextBox 3"/>
          <p:cNvSpPr txBox="1">
            <a:spLocks noChangeArrowheads="1"/>
          </p:cNvSpPr>
          <p:nvPr/>
        </p:nvSpPr>
        <p:spPr bwMode="auto">
          <a:xfrm>
            <a:off x="989013" y="16224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993"/>
            <a:ext cx="2232248" cy="1580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409576"/>
            <a:ext cx="6962775" cy="1079500"/>
          </a:xfrm>
          <a:prstGeom prst="rect">
            <a:avLst/>
          </a:prstGeom>
          <a:ln>
            <a:noFill/>
          </a:ln>
        </p:spPr>
        <p:txBody>
          <a:bodyPr lIns="0" rIns="0" bIns="0" anchor="b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основных параметров бюджета муниципального образования «Город Майкоп»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52738"/>
              </p:ext>
            </p:extLst>
          </p:nvPr>
        </p:nvGraphicFramePr>
        <p:xfrm>
          <a:off x="395534" y="1844824"/>
          <a:ext cx="8403137" cy="37173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12169"/>
                <a:gridCol w="2201776"/>
                <a:gridCol w="2344596"/>
                <a:gridCol w="2344596"/>
              </a:tblGrid>
              <a:tr h="96797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anchor="ctr"/>
                </a:tc>
              </a:tr>
              <a:tr h="744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в </a:t>
                      </a:r>
                      <a:r>
                        <a:rPr lang="ru-RU" sz="1400" kern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4 085 268,0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4 057 139,3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anchor="ctr"/>
                </a:tc>
              </a:tr>
              <a:tr h="663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kern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1 685 566,6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1 753 281,0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anchor="ctr"/>
                </a:tc>
              </a:tr>
              <a:tr h="29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2 399 701,4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2 303 858,3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4 116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859,9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3 993 711,6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 профицит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- 31 591,9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63 427,7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02802" y="1489076"/>
            <a:ext cx="869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ъект 4"/>
          <p:cNvSpPr>
            <a:spLocks noGrp="1"/>
          </p:cNvSpPr>
          <p:nvPr>
            <p:ph idx="1"/>
          </p:nvPr>
        </p:nvSpPr>
        <p:spPr>
          <a:xfrm>
            <a:off x="457200" y="598488"/>
            <a:ext cx="8229600" cy="552767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ru-RU" altLang="ru-RU" sz="1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средства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-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ъект 2"/>
          <p:cNvSpPr>
            <a:spLocks noGrp="1"/>
          </p:cNvSpPr>
          <p:nvPr>
            <p:ph idx="1"/>
          </p:nvPr>
        </p:nvSpPr>
        <p:spPr>
          <a:xfrm>
            <a:off x="487363" y="908050"/>
            <a:ext cx="8229600" cy="5473700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2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8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6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6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2" descr="E:\Документы\Теле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597" y="2838549"/>
            <a:ext cx="1141412" cy="1343025"/>
          </a:xfrm>
          <a:noFill/>
        </p:spPr>
      </p:pic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2227326" y="3140968"/>
            <a:ext cx="6192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sz="1400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Республика Адыгея, город Майкоп, ул. </a:t>
            </a:r>
            <a:r>
              <a:rPr lang="ru-RU" alt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Краснооктябрьская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, 21, 385000</a:t>
            </a:r>
          </a:p>
          <a:p>
            <a:pPr algn="l" eaLnBrk="1" hangingPunct="1"/>
            <a:endParaRPr lang="ru-RU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  телефон (факс) 8(8772) 52-26-00</a:t>
            </a:r>
          </a:p>
        </p:txBody>
      </p:sp>
      <p:pic>
        <p:nvPicPr>
          <p:cNvPr id="95237" name="Picture 3" descr="E:\Документы\Электронная почт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41" y1="69231" x2="72924" y2="39161"/>
                        <a14:foregroundMark x1="42599" y1="89510" x2="90614" y2="58392"/>
                        <a14:foregroundMark x1="22744" y1="64685" x2="41516" y2="92308"/>
                        <a14:foregroundMark x1="15162" y1="66783" x2="12274" y2="78671"/>
                        <a14:foregroundMark x1="19856" y1="28322" x2="13357" y2="46503"/>
                        <a14:foregroundMark x1="15162" y1="47552" x2="15162" y2="47552"/>
                        <a14:foregroundMark x1="72924" y1="19231" x2="88087" y2="19231"/>
                        <a14:foregroundMark x1="81227" y1="69231" x2="90614" y2="60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63" y="4209275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4" descr="E:\Документы\Приемн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9" y="5535273"/>
            <a:ext cx="1295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6"/>
          <p:cNvSpPr txBox="1">
            <a:spLocks noChangeArrowheads="1"/>
          </p:cNvSpPr>
          <p:nvPr/>
        </p:nvSpPr>
        <p:spPr bwMode="auto">
          <a:xfrm>
            <a:off x="2356173" y="4558366"/>
            <a:ext cx="4741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fdmra@yandex.ru</a:t>
            </a:r>
            <a:endParaRPr lang="ru-RU" alt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0" name="TextBox 8"/>
          <p:cNvSpPr txBox="1">
            <a:spLocks noChangeArrowheads="1"/>
          </p:cNvSpPr>
          <p:nvPr/>
        </p:nvSpPr>
        <p:spPr bwMode="auto">
          <a:xfrm>
            <a:off x="2339752" y="5747998"/>
            <a:ext cx="59046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понедельник </a:t>
            </a:r>
            <a:r>
              <a:rPr lang="ru-RU" altLang="ru-RU" sz="1200" b="1" dirty="0" smtClean="0">
                <a:latin typeface="Times New Roman"/>
                <a:cs typeface="Times New Roman"/>
              </a:rPr>
              <a:t>–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четверг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9-00 до 18-00</a:t>
            </a:r>
          </a:p>
          <a:p>
            <a:pPr algn="l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                                 пятница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9-00 до 17-00, перерыв – с 13-00 до 13-48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муниципального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66C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kumimoji="0" lang="ru-RU" sz="16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8904"/>
              </p:ext>
            </p:extLst>
          </p:nvPr>
        </p:nvGraphicFramePr>
        <p:xfrm>
          <a:off x="143507" y="692696"/>
          <a:ext cx="8856986" cy="584442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115536"/>
                <a:gridCol w="913817"/>
                <a:gridCol w="773229"/>
                <a:gridCol w="1054404"/>
              </a:tblGrid>
              <a:tr h="216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доходы: 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1 544 897,0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1 595 139,4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6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доходы физических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826 831,0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837 381,2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подакцизным товарам (продукции), производимым в РФ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32 658,0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33 286,0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алог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взимаемый в связи с применением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упрощенной системы 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367 716,4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4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вмененный доход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отдельных видов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11 909,7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с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применением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патентной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34 741,2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88 812,4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2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91 316,0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95 514,7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3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 налог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63 177,0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69 218,7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полезных ископаемых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25 327,0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Прочие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−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000" b="1" i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доходы: 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140 669,6</a:t>
                      </a:r>
                      <a:endParaRPr lang="ru-RU" sz="1000" b="1" i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158 141,6</a:t>
                      </a:r>
                      <a:endParaRPr lang="ru-RU" sz="1000" b="1" i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3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80 768,0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87 709,6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8 241,0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8 019,6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11 133,0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12 938,4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37 233,4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42 701,2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 ущерба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3 294,2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6 772,8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1" i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000" b="1" i="1" u="none" strike="noStrik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поступления: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2 399 701,4</a:t>
                      </a:r>
                      <a:endParaRPr lang="ru-RU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2 303 858,3</a:t>
                      </a:r>
                      <a:endParaRPr lang="ru-RU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других бюджетов бюджетной системы РФ, в т. ч.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2 399 701,4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2 302 158,4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32 058,3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32 058,3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965 048,4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874 032,5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1 248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534,2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1 242 013,6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154 060,6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154 05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субсидий,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имеющих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целевое назначение, прошлых лет из бюджетов городских округов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−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- 13 751,9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−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915">
                <a:tc>
                  <a:txBody>
                    <a:bodyPr/>
                    <a:lstStyle/>
                    <a:p>
                      <a:pPr marL="7200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15 451,8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2000" lvl="0" indent="0" algn="l" fontAlgn="b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2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4 085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268,0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4 057 139,3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10458"/>
              </p:ext>
            </p:extLst>
          </p:nvPr>
        </p:nvGraphicFramePr>
        <p:xfrm>
          <a:off x="107504" y="31883"/>
          <a:ext cx="8928992" cy="5562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28992"/>
              </a:tblGrid>
              <a:tr h="555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28000"/>
                        <a:buFont typeface="Georgia" pitchFamily="18" charset="0"/>
                        <a:buNone/>
                        <a:defRPr/>
                      </a:pPr>
                      <a:r>
                        <a:rPr kumimoji="0" lang="ru-RU" sz="18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муниципального образования «Город Майкоп» </a:t>
                      </a:r>
                    </a:p>
                    <a:p>
                      <a:pPr marL="0" indent="0" algn="ctr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28000"/>
                        <a:buFont typeface="Georgia" pitchFamily="18" charset="0"/>
                        <a:buNone/>
                        <a:defRPr/>
                      </a:pPr>
                      <a:r>
                        <a:rPr kumimoji="0" lang="ru-RU" sz="18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 г.</a:t>
                      </a:r>
                      <a:endParaRPr kumimoji="0" lang="ru-RU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561" marB="0" anchor="b"/>
                </a:tc>
              </a:tr>
            </a:tbl>
          </a:graphicData>
        </a:graphic>
      </p:graphicFrame>
      <p:sp>
        <p:nvSpPr>
          <p:cNvPr id="25776" name="TextBox 5"/>
          <p:cNvSpPr txBox="1">
            <a:spLocks noChangeArrowheads="1"/>
          </p:cNvSpPr>
          <p:nvPr/>
        </p:nvSpPr>
        <p:spPr bwMode="auto">
          <a:xfrm rot="10800000" flipV="1">
            <a:off x="7831138" y="274638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2989263" y="3284538"/>
            <a:ext cx="792162" cy="360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07950" y="260350"/>
            <a:ext cx="8666163" cy="87788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 anchor="ctr"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Бюджетообразующие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организации муниципального образования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«Город Майкоп»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ООО «Майкопский машиностроительный завод»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Картонтара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Газпром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Дорожно-строительное управление №3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ПАО «Сбербанк России»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Зарем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АО «Тандер»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Кубань»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ООО «Питейный дом»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ООО Производственная компания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Волховец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45" y="1700808"/>
            <a:ext cx="3672573" cy="3672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24</Template>
  <TotalTime>21162</TotalTime>
  <Words>12308</Words>
  <Application>Microsoft Office PowerPoint</Application>
  <PresentationFormat>Экран (4:3)</PresentationFormat>
  <Paragraphs>2217</Paragraphs>
  <Slides>72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6" baseType="lpstr">
      <vt:lpstr>Тема Office</vt:lpstr>
      <vt:lpstr>Custom Design</vt:lpstr>
      <vt:lpstr>1_Custom Design</vt:lpstr>
      <vt:lpstr>Лист</vt:lpstr>
      <vt:lpstr>Презентация PowerPoint</vt:lpstr>
      <vt:lpstr>Презентация PowerPoint</vt:lpstr>
      <vt:lpstr>Основные показатели социально-экономического развития муниципального образования «Город Майкоп» за 2021 год</vt:lpstr>
      <vt:lpstr>ЭТАПЫ БЮДЖЕТНОГО ПРОЦЕССА</vt:lpstr>
      <vt:lpstr>Налоговая политика в муниципальном образовании «Город Майкоп» в 2021 году была направлена на:</vt:lpstr>
      <vt:lpstr>Бюджетная политика в муниципальном образовании  «Город Майкоп» в 2021 году была направлена 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 налоговых и неналоговых доходов</vt:lpstr>
      <vt:lpstr>                 Объем поступлений по основным доходным источникам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группа</vt:lpstr>
      <vt:lpstr>Вид поддержки</vt:lpstr>
      <vt:lpstr>Структура муниципального долга (в соответствии с Бюджетным кодексом  Российской Федерации)</vt:lpstr>
      <vt:lpstr>Муниципальный долг муниципального образования «Город Майкоп»</vt:lpstr>
      <vt:lpstr>ГЛОССАРИЙ</vt:lpstr>
      <vt:lpstr>Презентация PowerPoint</vt:lpstr>
      <vt:lpstr>Презентация PowerPoint</vt:lpstr>
      <vt:lpstr>Презентация PowerPoint</vt:lpstr>
    </vt:vector>
  </TitlesOfParts>
  <Company>Finupravlenie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Gosdoh3</dc:creator>
  <cp:lastModifiedBy>GoncharovaS</cp:lastModifiedBy>
  <cp:revision>1244</cp:revision>
  <cp:lastPrinted>2022-03-16T11:30:38Z</cp:lastPrinted>
  <dcterms:created xsi:type="dcterms:W3CDTF">2015-02-19T05:34:01Z</dcterms:created>
  <dcterms:modified xsi:type="dcterms:W3CDTF">2022-04-29T09:48:48Z</dcterms:modified>
</cp:coreProperties>
</file>